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1" r:id="rId16"/>
    <p:sldId id="270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4" r:id="rId27"/>
    <p:sldId id="282" r:id="rId28"/>
    <p:sldId id="283" r:id="rId29"/>
    <p:sldId id="285" r:id="rId30"/>
    <p:sldId id="287" r:id="rId31"/>
    <p:sldId id="288" r:id="rId32"/>
    <p:sldId id="286" r:id="rId33"/>
    <p:sldId id="289" r:id="rId34"/>
    <p:sldId id="290" r:id="rId35"/>
    <p:sldId id="291" r:id="rId3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3" autoAdjust="0"/>
    <p:restoredTop sz="94660"/>
  </p:normalViewPr>
  <p:slideViewPr>
    <p:cSldViewPr snapToGrid="0" showGuides="1">
      <p:cViewPr varScale="1">
        <p:scale>
          <a:sx n="92" d="100"/>
          <a:sy n="92" d="100"/>
        </p:scale>
        <p:origin x="450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191DF82-6ABC-43C4-B564-85EFB08FFDA0}" type="doc">
      <dgm:prSet loTypeId="urn:microsoft.com/office/officeart/2005/8/layout/process4" loCatId="list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ru-RU"/>
        </a:p>
      </dgm:t>
    </dgm:pt>
    <dgm:pt modelId="{0359FC18-190A-4E18-92E7-29144A5BCBFE}">
      <dgm:prSet phldrT="[Текст]"/>
      <dgm:spPr/>
      <dgm:t>
        <a:bodyPr/>
        <a:lstStyle/>
        <a:p>
          <a:r>
            <a:rPr lang="ru-RU" b="1" dirty="0" smtClean="0"/>
            <a:t>Проблема проекта </a:t>
          </a:r>
          <a:r>
            <a:rPr lang="ru-RU" dirty="0" smtClean="0"/>
            <a:t>– задача, требующая разрешения, исследования</a:t>
          </a:r>
          <a:endParaRPr lang="ru-RU" dirty="0"/>
        </a:p>
      </dgm:t>
    </dgm:pt>
    <dgm:pt modelId="{08F62388-A42F-431D-B2E5-C78BCB5E24E7}" type="parTrans" cxnId="{C681953E-17E6-499A-8AC6-4C58EF278790}">
      <dgm:prSet/>
      <dgm:spPr/>
      <dgm:t>
        <a:bodyPr/>
        <a:lstStyle/>
        <a:p>
          <a:endParaRPr lang="ru-RU"/>
        </a:p>
      </dgm:t>
    </dgm:pt>
    <dgm:pt modelId="{982E351C-5AE1-4861-8AC4-764C275F5FC0}" type="sibTrans" cxnId="{C681953E-17E6-499A-8AC6-4C58EF278790}">
      <dgm:prSet/>
      <dgm:spPr/>
      <dgm:t>
        <a:bodyPr/>
        <a:lstStyle/>
        <a:p>
          <a:endParaRPr lang="ru-RU"/>
        </a:p>
      </dgm:t>
    </dgm:pt>
    <dgm:pt modelId="{BA63A225-9379-4E51-9DFD-6D86816539B5}">
      <dgm:prSet phldrT="[Текст]"/>
      <dgm:spPr/>
      <dgm:t>
        <a:bodyPr/>
        <a:lstStyle/>
        <a:p>
          <a:r>
            <a:rPr lang="ru-RU" dirty="0" smtClean="0"/>
            <a:t>«</a:t>
          </a:r>
          <a:r>
            <a:rPr lang="ru-RU" b="1" dirty="0" smtClean="0"/>
            <a:t>Почему</a:t>
          </a:r>
          <a:r>
            <a:rPr lang="ru-RU" dirty="0" smtClean="0"/>
            <a:t> это важно?»</a:t>
          </a:r>
          <a:endParaRPr lang="ru-RU" dirty="0"/>
        </a:p>
      </dgm:t>
    </dgm:pt>
    <dgm:pt modelId="{F7A8470A-995E-4FD9-9FA5-C3936BDB61BA}" type="parTrans" cxnId="{91659309-33F9-4E13-8AF5-1627B994E424}">
      <dgm:prSet/>
      <dgm:spPr/>
      <dgm:t>
        <a:bodyPr/>
        <a:lstStyle/>
        <a:p>
          <a:endParaRPr lang="ru-RU"/>
        </a:p>
      </dgm:t>
    </dgm:pt>
    <dgm:pt modelId="{8B339E85-2A8F-4A95-B67D-27D9E4EE5314}" type="sibTrans" cxnId="{91659309-33F9-4E13-8AF5-1627B994E424}">
      <dgm:prSet/>
      <dgm:spPr/>
      <dgm:t>
        <a:bodyPr/>
        <a:lstStyle/>
        <a:p>
          <a:endParaRPr lang="ru-RU"/>
        </a:p>
      </dgm:t>
    </dgm:pt>
    <dgm:pt modelId="{DB3C1AA8-398B-4E56-A543-524ED3F4755A}">
      <dgm:prSet phldrT="[Текст]"/>
      <dgm:spPr/>
      <dgm:t>
        <a:bodyPr/>
        <a:lstStyle/>
        <a:p>
          <a:r>
            <a:rPr lang="ru-RU" dirty="0" smtClean="0"/>
            <a:t>Актуальность проблемы, т.е. важность, значимость</a:t>
          </a:r>
          <a:endParaRPr lang="ru-RU" dirty="0"/>
        </a:p>
      </dgm:t>
    </dgm:pt>
    <dgm:pt modelId="{20E0FC72-9E6D-4B39-8F46-3901EA4012DD}" type="parTrans" cxnId="{F303395E-EDA1-4661-8505-6458994B0925}">
      <dgm:prSet/>
      <dgm:spPr/>
      <dgm:t>
        <a:bodyPr/>
        <a:lstStyle/>
        <a:p>
          <a:endParaRPr lang="ru-RU"/>
        </a:p>
      </dgm:t>
    </dgm:pt>
    <dgm:pt modelId="{4F4C380C-7563-4BAE-AE9D-511BA9D9E12B}" type="sibTrans" cxnId="{F303395E-EDA1-4661-8505-6458994B0925}">
      <dgm:prSet/>
      <dgm:spPr/>
      <dgm:t>
        <a:bodyPr/>
        <a:lstStyle/>
        <a:p>
          <a:endParaRPr lang="ru-RU"/>
        </a:p>
      </dgm:t>
    </dgm:pt>
    <dgm:pt modelId="{75FE6EB9-5C5E-41AC-A5F8-EE9C2888357E}">
      <dgm:prSet phldrT="[Текст]"/>
      <dgm:spPr/>
      <dgm:t>
        <a:bodyPr/>
        <a:lstStyle/>
        <a:p>
          <a:r>
            <a:rPr lang="ru-RU" b="1" dirty="0" smtClean="0"/>
            <a:t>Цель проекта </a:t>
          </a:r>
          <a:r>
            <a:rPr lang="ru-RU" dirty="0" smtClean="0"/>
            <a:t>-это желаемый конечный результат </a:t>
          </a:r>
          <a:endParaRPr lang="ru-RU" dirty="0"/>
        </a:p>
      </dgm:t>
    </dgm:pt>
    <dgm:pt modelId="{34973AD9-BDF9-4B2B-8059-7DF8A23C5F1F}" type="parTrans" cxnId="{4D051ECF-2F7A-4460-B725-5B1ED86A0E3B}">
      <dgm:prSet/>
      <dgm:spPr/>
      <dgm:t>
        <a:bodyPr/>
        <a:lstStyle/>
        <a:p>
          <a:endParaRPr lang="ru-RU"/>
        </a:p>
      </dgm:t>
    </dgm:pt>
    <dgm:pt modelId="{08006ED5-A52E-4117-9C21-706CF65A05B6}" type="sibTrans" cxnId="{4D051ECF-2F7A-4460-B725-5B1ED86A0E3B}">
      <dgm:prSet/>
      <dgm:spPr/>
      <dgm:t>
        <a:bodyPr/>
        <a:lstStyle/>
        <a:p>
          <a:endParaRPr lang="ru-RU"/>
        </a:p>
      </dgm:t>
    </dgm:pt>
    <dgm:pt modelId="{6B0FD50D-824E-4F96-997B-4FFDBF6FFE5C}">
      <dgm:prSet phldrT="[Текст]"/>
      <dgm:spPr/>
      <dgm:t>
        <a:bodyPr/>
        <a:lstStyle/>
        <a:p>
          <a:r>
            <a:rPr lang="ru-RU" dirty="0" smtClean="0"/>
            <a:t>«</a:t>
          </a:r>
          <a:r>
            <a:rPr lang="ru-RU" b="1" dirty="0" smtClean="0"/>
            <a:t>Зачем</a:t>
          </a:r>
          <a:r>
            <a:rPr lang="ru-RU" dirty="0" smtClean="0"/>
            <a:t> мы делаем проект?»</a:t>
          </a:r>
          <a:endParaRPr lang="ru-RU" dirty="0"/>
        </a:p>
      </dgm:t>
    </dgm:pt>
    <dgm:pt modelId="{BE906A94-DCC8-450E-91C0-0F434D16B9B4}" type="parTrans" cxnId="{BF33C0F4-ACBE-4F16-A2AF-CCEBBF1DBC1F}">
      <dgm:prSet/>
      <dgm:spPr/>
      <dgm:t>
        <a:bodyPr/>
        <a:lstStyle/>
        <a:p>
          <a:endParaRPr lang="ru-RU"/>
        </a:p>
      </dgm:t>
    </dgm:pt>
    <dgm:pt modelId="{7E83F9B0-9B89-4A6A-BB51-4BCF44BDB138}" type="sibTrans" cxnId="{BF33C0F4-ACBE-4F16-A2AF-CCEBBF1DBC1F}">
      <dgm:prSet/>
      <dgm:spPr/>
      <dgm:t>
        <a:bodyPr/>
        <a:lstStyle/>
        <a:p>
          <a:endParaRPr lang="ru-RU"/>
        </a:p>
      </dgm:t>
    </dgm:pt>
    <dgm:pt modelId="{ABB2A459-0680-4C9C-AEA0-74732F4685DD}">
      <dgm:prSet phldrT="[Текст]"/>
      <dgm:spPr/>
      <dgm:t>
        <a:bodyPr/>
        <a:lstStyle/>
        <a:p>
          <a:r>
            <a:rPr lang="ru-RU" dirty="0" smtClean="0"/>
            <a:t>Целеполагание </a:t>
          </a:r>
          <a:endParaRPr lang="ru-RU" dirty="0"/>
        </a:p>
      </dgm:t>
    </dgm:pt>
    <dgm:pt modelId="{DD726AFC-5022-485E-B113-E2C7157FEA32}" type="parTrans" cxnId="{22CD2C55-8E89-4EC1-93A9-89921930099D}">
      <dgm:prSet/>
      <dgm:spPr/>
      <dgm:t>
        <a:bodyPr/>
        <a:lstStyle/>
        <a:p>
          <a:endParaRPr lang="ru-RU"/>
        </a:p>
      </dgm:t>
    </dgm:pt>
    <dgm:pt modelId="{D6C0CB96-4D92-45DE-92FD-0D8126D056E4}" type="sibTrans" cxnId="{22CD2C55-8E89-4EC1-93A9-89921930099D}">
      <dgm:prSet/>
      <dgm:spPr/>
      <dgm:t>
        <a:bodyPr/>
        <a:lstStyle/>
        <a:p>
          <a:endParaRPr lang="ru-RU"/>
        </a:p>
      </dgm:t>
    </dgm:pt>
    <dgm:pt modelId="{814BDF5E-0539-4A3F-8240-435CD1581CF2}">
      <dgm:prSet phldrT="[Текст]"/>
      <dgm:spPr/>
      <dgm:t>
        <a:bodyPr/>
        <a:lstStyle/>
        <a:p>
          <a:r>
            <a:rPr lang="ru-RU" b="1" dirty="0" smtClean="0"/>
            <a:t>Задачи проекта </a:t>
          </a:r>
          <a:r>
            <a:rPr lang="ru-RU" dirty="0" smtClean="0"/>
            <a:t>- это выбор путей и средств для достижения цели  </a:t>
          </a:r>
          <a:endParaRPr lang="ru-RU" dirty="0"/>
        </a:p>
      </dgm:t>
    </dgm:pt>
    <dgm:pt modelId="{2DC16FF8-9259-4209-884F-26A48FF144F2}" type="parTrans" cxnId="{F61D5F16-B86B-4C06-86FB-9256DBA0D952}">
      <dgm:prSet/>
      <dgm:spPr/>
      <dgm:t>
        <a:bodyPr/>
        <a:lstStyle/>
        <a:p>
          <a:endParaRPr lang="ru-RU"/>
        </a:p>
      </dgm:t>
    </dgm:pt>
    <dgm:pt modelId="{1155A181-709B-4B63-9086-107B49378A0F}" type="sibTrans" cxnId="{F61D5F16-B86B-4C06-86FB-9256DBA0D952}">
      <dgm:prSet/>
      <dgm:spPr/>
      <dgm:t>
        <a:bodyPr/>
        <a:lstStyle/>
        <a:p>
          <a:endParaRPr lang="ru-RU"/>
        </a:p>
      </dgm:t>
    </dgm:pt>
    <dgm:pt modelId="{F3E2506B-8DFD-41FA-BA56-18579ED4C796}">
      <dgm:prSet phldrT="[Текст]"/>
      <dgm:spPr/>
      <dgm:t>
        <a:bodyPr/>
        <a:lstStyle/>
        <a:p>
          <a:r>
            <a:rPr lang="ru-RU" dirty="0" smtClean="0"/>
            <a:t>«</a:t>
          </a:r>
          <a:r>
            <a:rPr lang="ru-RU" b="1" dirty="0" smtClean="0"/>
            <a:t>Что</a:t>
          </a:r>
          <a:r>
            <a:rPr lang="ru-RU" dirty="0" smtClean="0"/>
            <a:t> мы для этого делаем?»</a:t>
          </a:r>
          <a:endParaRPr lang="ru-RU" dirty="0"/>
        </a:p>
      </dgm:t>
    </dgm:pt>
    <dgm:pt modelId="{40660CDE-25C3-4530-AE8B-D7DA658D640C}" type="parTrans" cxnId="{4E7587EC-5CF1-49B1-B097-EFECCFFE1AA1}">
      <dgm:prSet/>
      <dgm:spPr/>
      <dgm:t>
        <a:bodyPr/>
        <a:lstStyle/>
        <a:p>
          <a:endParaRPr lang="ru-RU"/>
        </a:p>
      </dgm:t>
    </dgm:pt>
    <dgm:pt modelId="{4A609B46-19F5-4267-A489-130F99230EFC}" type="sibTrans" cxnId="{4E7587EC-5CF1-49B1-B097-EFECCFFE1AA1}">
      <dgm:prSet/>
      <dgm:spPr/>
      <dgm:t>
        <a:bodyPr/>
        <a:lstStyle/>
        <a:p>
          <a:endParaRPr lang="ru-RU"/>
        </a:p>
      </dgm:t>
    </dgm:pt>
    <dgm:pt modelId="{ACA07480-2F0C-407F-BE3C-A347C55E009D}">
      <dgm:prSet phldrT="[Текст]"/>
      <dgm:spPr/>
      <dgm:t>
        <a:bodyPr/>
        <a:lstStyle/>
        <a:p>
          <a:r>
            <a:rPr lang="ru-RU" dirty="0" smtClean="0"/>
            <a:t>Постановка задач</a:t>
          </a:r>
          <a:endParaRPr lang="ru-RU" dirty="0"/>
        </a:p>
      </dgm:t>
    </dgm:pt>
    <dgm:pt modelId="{32EE4A58-3E86-4FC3-9E00-90F2AF92DE42}" type="parTrans" cxnId="{D2CCC2FB-6C9F-450C-9DB6-53E02169CA6E}">
      <dgm:prSet/>
      <dgm:spPr/>
      <dgm:t>
        <a:bodyPr/>
        <a:lstStyle/>
        <a:p>
          <a:endParaRPr lang="ru-RU"/>
        </a:p>
      </dgm:t>
    </dgm:pt>
    <dgm:pt modelId="{8546F0EC-2879-4EF2-B39E-E327CB18123D}" type="sibTrans" cxnId="{D2CCC2FB-6C9F-450C-9DB6-53E02169CA6E}">
      <dgm:prSet/>
      <dgm:spPr/>
      <dgm:t>
        <a:bodyPr/>
        <a:lstStyle/>
        <a:p>
          <a:endParaRPr lang="ru-RU"/>
        </a:p>
      </dgm:t>
    </dgm:pt>
    <dgm:pt modelId="{863E4BB1-5DA5-473C-9D5E-C4BDB42825C7}" type="pres">
      <dgm:prSet presAssocID="{F191DF82-6ABC-43C4-B564-85EFB08FFDA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B0881EF-D040-49A5-9F1C-B949B0EC4D50}" type="pres">
      <dgm:prSet presAssocID="{814BDF5E-0539-4A3F-8240-435CD1581CF2}" presName="boxAndChildren" presStyleCnt="0"/>
      <dgm:spPr/>
    </dgm:pt>
    <dgm:pt modelId="{41C1A234-9B81-4D8A-A02A-000C123E8519}" type="pres">
      <dgm:prSet presAssocID="{814BDF5E-0539-4A3F-8240-435CD1581CF2}" presName="parentTextBox" presStyleLbl="node1" presStyleIdx="0" presStyleCnt="3"/>
      <dgm:spPr/>
      <dgm:t>
        <a:bodyPr/>
        <a:lstStyle/>
        <a:p>
          <a:endParaRPr lang="ru-RU"/>
        </a:p>
      </dgm:t>
    </dgm:pt>
    <dgm:pt modelId="{C80E805E-46EF-4254-A416-0D1F2C995831}" type="pres">
      <dgm:prSet presAssocID="{814BDF5E-0539-4A3F-8240-435CD1581CF2}" presName="entireBox" presStyleLbl="node1" presStyleIdx="0" presStyleCnt="3" custLinFactNeighborX="0" custLinFactNeighborY="1556"/>
      <dgm:spPr/>
      <dgm:t>
        <a:bodyPr/>
        <a:lstStyle/>
        <a:p>
          <a:endParaRPr lang="ru-RU"/>
        </a:p>
      </dgm:t>
    </dgm:pt>
    <dgm:pt modelId="{F349FF28-B03C-48A0-BF98-3E456C05B33C}" type="pres">
      <dgm:prSet presAssocID="{814BDF5E-0539-4A3F-8240-435CD1581CF2}" presName="descendantBox" presStyleCnt="0"/>
      <dgm:spPr/>
    </dgm:pt>
    <dgm:pt modelId="{9CB6A787-B830-46FA-B05A-85CFAE4A0BAD}" type="pres">
      <dgm:prSet presAssocID="{F3E2506B-8DFD-41FA-BA56-18579ED4C796}" presName="childTextBox" presStyleLbl="fgAccFollowNode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23E1EEC-AEF0-4ADF-A0AD-D5D87482461D}" type="pres">
      <dgm:prSet presAssocID="{ACA07480-2F0C-407F-BE3C-A347C55E009D}" presName="childTextBox" presStyleLbl="fgAccFollowNode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43338F4-BDD4-4EFC-9B35-8F650B9C2D89}" type="pres">
      <dgm:prSet presAssocID="{08006ED5-A52E-4117-9C21-706CF65A05B6}" presName="sp" presStyleCnt="0"/>
      <dgm:spPr/>
    </dgm:pt>
    <dgm:pt modelId="{AA5E7D43-F904-4B26-BB74-02F698681E8C}" type="pres">
      <dgm:prSet presAssocID="{75FE6EB9-5C5E-41AC-A5F8-EE9C2888357E}" presName="arrowAndChildren" presStyleCnt="0"/>
      <dgm:spPr/>
    </dgm:pt>
    <dgm:pt modelId="{204E14BB-4373-4961-8A08-32533116FAEB}" type="pres">
      <dgm:prSet presAssocID="{75FE6EB9-5C5E-41AC-A5F8-EE9C2888357E}" presName="parentTextArrow" presStyleLbl="node1" presStyleIdx="0" presStyleCnt="3"/>
      <dgm:spPr/>
      <dgm:t>
        <a:bodyPr/>
        <a:lstStyle/>
        <a:p>
          <a:endParaRPr lang="ru-RU"/>
        </a:p>
      </dgm:t>
    </dgm:pt>
    <dgm:pt modelId="{1ADF2A9B-3C47-4EF2-916C-5B5D1FBE1A34}" type="pres">
      <dgm:prSet presAssocID="{75FE6EB9-5C5E-41AC-A5F8-EE9C2888357E}" presName="arrow" presStyleLbl="node1" presStyleIdx="1" presStyleCnt="3"/>
      <dgm:spPr/>
      <dgm:t>
        <a:bodyPr/>
        <a:lstStyle/>
        <a:p>
          <a:endParaRPr lang="ru-RU"/>
        </a:p>
      </dgm:t>
    </dgm:pt>
    <dgm:pt modelId="{9F702D73-45D3-4541-AA0E-7D37C3164FA7}" type="pres">
      <dgm:prSet presAssocID="{75FE6EB9-5C5E-41AC-A5F8-EE9C2888357E}" presName="descendantArrow" presStyleCnt="0"/>
      <dgm:spPr/>
    </dgm:pt>
    <dgm:pt modelId="{1A7442F0-C2A6-4BD9-9393-54D56C44BDC4}" type="pres">
      <dgm:prSet presAssocID="{6B0FD50D-824E-4F96-997B-4FFDBF6FFE5C}" presName="childTextArrow" presStyleLbl="fgAccFollow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2FE309F-2C08-4407-AF14-BC63A60E7082}" type="pres">
      <dgm:prSet presAssocID="{ABB2A459-0680-4C9C-AEA0-74732F4685DD}" presName="childTextArrow" presStyleLbl="fgAccFollowNode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2B29FCA-2FB1-481A-A3DA-B728A3607ABB}" type="pres">
      <dgm:prSet presAssocID="{982E351C-5AE1-4861-8AC4-764C275F5FC0}" presName="sp" presStyleCnt="0"/>
      <dgm:spPr/>
    </dgm:pt>
    <dgm:pt modelId="{657A54F4-4408-4B37-A8CD-91207E1C24FA}" type="pres">
      <dgm:prSet presAssocID="{0359FC18-190A-4E18-92E7-29144A5BCBFE}" presName="arrowAndChildren" presStyleCnt="0"/>
      <dgm:spPr/>
    </dgm:pt>
    <dgm:pt modelId="{2629111E-A67B-448D-B9F1-4FB72E2C2456}" type="pres">
      <dgm:prSet presAssocID="{0359FC18-190A-4E18-92E7-29144A5BCBFE}" presName="parentTextArrow" presStyleLbl="node1" presStyleIdx="1" presStyleCnt="3"/>
      <dgm:spPr/>
      <dgm:t>
        <a:bodyPr/>
        <a:lstStyle/>
        <a:p>
          <a:endParaRPr lang="ru-RU"/>
        </a:p>
      </dgm:t>
    </dgm:pt>
    <dgm:pt modelId="{8DA9D247-F877-4F63-8EFC-0A53134A2983}" type="pres">
      <dgm:prSet presAssocID="{0359FC18-190A-4E18-92E7-29144A5BCBFE}" presName="arrow" presStyleLbl="node1" presStyleIdx="2" presStyleCnt="3"/>
      <dgm:spPr/>
      <dgm:t>
        <a:bodyPr/>
        <a:lstStyle/>
        <a:p>
          <a:endParaRPr lang="ru-RU"/>
        </a:p>
      </dgm:t>
    </dgm:pt>
    <dgm:pt modelId="{8A336D56-C862-407A-86E7-26CE3E5E8DDF}" type="pres">
      <dgm:prSet presAssocID="{0359FC18-190A-4E18-92E7-29144A5BCBFE}" presName="descendantArrow" presStyleCnt="0"/>
      <dgm:spPr/>
    </dgm:pt>
    <dgm:pt modelId="{B84B2068-F747-4AEB-9E19-71421BB6C390}" type="pres">
      <dgm:prSet presAssocID="{BA63A225-9379-4E51-9DFD-6D86816539B5}" presName="childTextArrow" presStyleLbl="fgAccFollowNode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846B253-5DB4-4EEE-97D1-6B862A662D8C}" type="pres">
      <dgm:prSet presAssocID="{DB3C1AA8-398B-4E56-A543-524ED3F4755A}" presName="childTextArrow" presStyleLbl="fgAccFollowNode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2CCC2FB-6C9F-450C-9DB6-53E02169CA6E}" srcId="{814BDF5E-0539-4A3F-8240-435CD1581CF2}" destId="{ACA07480-2F0C-407F-BE3C-A347C55E009D}" srcOrd="1" destOrd="0" parTransId="{32EE4A58-3E86-4FC3-9E00-90F2AF92DE42}" sibTransId="{8546F0EC-2879-4EF2-B39E-E327CB18123D}"/>
    <dgm:cxn modelId="{91659309-33F9-4E13-8AF5-1627B994E424}" srcId="{0359FC18-190A-4E18-92E7-29144A5BCBFE}" destId="{BA63A225-9379-4E51-9DFD-6D86816539B5}" srcOrd="0" destOrd="0" parTransId="{F7A8470A-995E-4FD9-9FA5-C3936BDB61BA}" sibTransId="{8B339E85-2A8F-4A95-B67D-27D9E4EE5314}"/>
    <dgm:cxn modelId="{056D4A2F-00D5-47EA-83A9-3D9B58CF2D85}" type="presOf" srcId="{0359FC18-190A-4E18-92E7-29144A5BCBFE}" destId="{2629111E-A67B-448D-B9F1-4FB72E2C2456}" srcOrd="0" destOrd="0" presId="urn:microsoft.com/office/officeart/2005/8/layout/process4"/>
    <dgm:cxn modelId="{DD029A03-2C76-42AD-BD78-1366AAA4CDDF}" type="presOf" srcId="{814BDF5E-0539-4A3F-8240-435CD1581CF2}" destId="{41C1A234-9B81-4D8A-A02A-000C123E8519}" srcOrd="0" destOrd="0" presId="urn:microsoft.com/office/officeart/2005/8/layout/process4"/>
    <dgm:cxn modelId="{9A833CB4-102B-40DC-8F98-B6801FF61DCB}" type="presOf" srcId="{6B0FD50D-824E-4F96-997B-4FFDBF6FFE5C}" destId="{1A7442F0-C2A6-4BD9-9393-54D56C44BDC4}" srcOrd="0" destOrd="0" presId="urn:microsoft.com/office/officeart/2005/8/layout/process4"/>
    <dgm:cxn modelId="{565494CD-F9FC-4369-9D88-A970F4492C50}" type="presOf" srcId="{F3E2506B-8DFD-41FA-BA56-18579ED4C796}" destId="{9CB6A787-B830-46FA-B05A-85CFAE4A0BAD}" srcOrd="0" destOrd="0" presId="urn:microsoft.com/office/officeart/2005/8/layout/process4"/>
    <dgm:cxn modelId="{B2BC84C4-2AE9-481F-878C-17F08C0FD9D4}" type="presOf" srcId="{ABB2A459-0680-4C9C-AEA0-74732F4685DD}" destId="{B2FE309F-2C08-4407-AF14-BC63A60E7082}" srcOrd="0" destOrd="0" presId="urn:microsoft.com/office/officeart/2005/8/layout/process4"/>
    <dgm:cxn modelId="{F303395E-EDA1-4661-8505-6458994B0925}" srcId="{0359FC18-190A-4E18-92E7-29144A5BCBFE}" destId="{DB3C1AA8-398B-4E56-A543-524ED3F4755A}" srcOrd="1" destOrd="0" parTransId="{20E0FC72-9E6D-4B39-8F46-3901EA4012DD}" sibTransId="{4F4C380C-7563-4BAE-AE9D-511BA9D9E12B}"/>
    <dgm:cxn modelId="{4D051ECF-2F7A-4460-B725-5B1ED86A0E3B}" srcId="{F191DF82-6ABC-43C4-B564-85EFB08FFDA0}" destId="{75FE6EB9-5C5E-41AC-A5F8-EE9C2888357E}" srcOrd="1" destOrd="0" parTransId="{34973AD9-BDF9-4B2B-8059-7DF8A23C5F1F}" sibTransId="{08006ED5-A52E-4117-9C21-706CF65A05B6}"/>
    <dgm:cxn modelId="{0777D356-9B33-40C5-9E66-EF3D115A34B8}" type="presOf" srcId="{BA63A225-9379-4E51-9DFD-6D86816539B5}" destId="{B84B2068-F747-4AEB-9E19-71421BB6C390}" srcOrd="0" destOrd="0" presId="urn:microsoft.com/office/officeart/2005/8/layout/process4"/>
    <dgm:cxn modelId="{85C93271-AE88-4166-A58C-2B1D2EAE52D2}" type="presOf" srcId="{DB3C1AA8-398B-4E56-A543-524ED3F4755A}" destId="{8846B253-5DB4-4EEE-97D1-6B862A662D8C}" srcOrd="0" destOrd="0" presId="urn:microsoft.com/office/officeart/2005/8/layout/process4"/>
    <dgm:cxn modelId="{4E7587EC-5CF1-49B1-B097-EFECCFFE1AA1}" srcId="{814BDF5E-0539-4A3F-8240-435CD1581CF2}" destId="{F3E2506B-8DFD-41FA-BA56-18579ED4C796}" srcOrd="0" destOrd="0" parTransId="{40660CDE-25C3-4530-AE8B-D7DA658D640C}" sibTransId="{4A609B46-19F5-4267-A489-130F99230EFC}"/>
    <dgm:cxn modelId="{C681953E-17E6-499A-8AC6-4C58EF278790}" srcId="{F191DF82-6ABC-43C4-B564-85EFB08FFDA0}" destId="{0359FC18-190A-4E18-92E7-29144A5BCBFE}" srcOrd="0" destOrd="0" parTransId="{08F62388-A42F-431D-B2E5-C78BCB5E24E7}" sibTransId="{982E351C-5AE1-4861-8AC4-764C275F5FC0}"/>
    <dgm:cxn modelId="{4FF9A526-7341-49D0-8D5E-EC15675A0014}" type="presOf" srcId="{814BDF5E-0539-4A3F-8240-435CD1581CF2}" destId="{C80E805E-46EF-4254-A416-0D1F2C995831}" srcOrd="1" destOrd="0" presId="urn:microsoft.com/office/officeart/2005/8/layout/process4"/>
    <dgm:cxn modelId="{B385701A-2108-41A0-A266-5A2150F97928}" type="presOf" srcId="{75FE6EB9-5C5E-41AC-A5F8-EE9C2888357E}" destId="{204E14BB-4373-4961-8A08-32533116FAEB}" srcOrd="0" destOrd="0" presId="urn:microsoft.com/office/officeart/2005/8/layout/process4"/>
    <dgm:cxn modelId="{0000161B-731B-4012-831D-AEFAE274E513}" type="presOf" srcId="{0359FC18-190A-4E18-92E7-29144A5BCBFE}" destId="{8DA9D247-F877-4F63-8EFC-0A53134A2983}" srcOrd="1" destOrd="0" presId="urn:microsoft.com/office/officeart/2005/8/layout/process4"/>
    <dgm:cxn modelId="{B13E3870-B904-4EB3-B359-0C393DF1DDEE}" type="presOf" srcId="{75FE6EB9-5C5E-41AC-A5F8-EE9C2888357E}" destId="{1ADF2A9B-3C47-4EF2-916C-5B5D1FBE1A34}" srcOrd="1" destOrd="0" presId="urn:microsoft.com/office/officeart/2005/8/layout/process4"/>
    <dgm:cxn modelId="{22CD2C55-8E89-4EC1-93A9-89921930099D}" srcId="{75FE6EB9-5C5E-41AC-A5F8-EE9C2888357E}" destId="{ABB2A459-0680-4C9C-AEA0-74732F4685DD}" srcOrd="1" destOrd="0" parTransId="{DD726AFC-5022-485E-B113-E2C7157FEA32}" sibTransId="{D6C0CB96-4D92-45DE-92FD-0D8126D056E4}"/>
    <dgm:cxn modelId="{BF33C0F4-ACBE-4F16-A2AF-CCEBBF1DBC1F}" srcId="{75FE6EB9-5C5E-41AC-A5F8-EE9C2888357E}" destId="{6B0FD50D-824E-4F96-997B-4FFDBF6FFE5C}" srcOrd="0" destOrd="0" parTransId="{BE906A94-DCC8-450E-91C0-0F434D16B9B4}" sibTransId="{7E83F9B0-9B89-4A6A-BB51-4BCF44BDB138}"/>
    <dgm:cxn modelId="{F61D5F16-B86B-4C06-86FB-9256DBA0D952}" srcId="{F191DF82-6ABC-43C4-B564-85EFB08FFDA0}" destId="{814BDF5E-0539-4A3F-8240-435CD1581CF2}" srcOrd="2" destOrd="0" parTransId="{2DC16FF8-9259-4209-884F-26A48FF144F2}" sibTransId="{1155A181-709B-4B63-9086-107B49378A0F}"/>
    <dgm:cxn modelId="{8CEB18F0-3771-46B8-9E41-2FB95C57EC75}" type="presOf" srcId="{F191DF82-6ABC-43C4-B564-85EFB08FFDA0}" destId="{863E4BB1-5DA5-473C-9D5E-C4BDB42825C7}" srcOrd="0" destOrd="0" presId="urn:microsoft.com/office/officeart/2005/8/layout/process4"/>
    <dgm:cxn modelId="{E01E0A98-2E3D-4068-A0BE-4D0E9C8240FF}" type="presOf" srcId="{ACA07480-2F0C-407F-BE3C-A347C55E009D}" destId="{923E1EEC-AEF0-4ADF-A0AD-D5D87482461D}" srcOrd="0" destOrd="0" presId="urn:microsoft.com/office/officeart/2005/8/layout/process4"/>
    <dgm:cxn modelId="{48482AC3-AB17-4F5D-8EBA-BBE122AF30ED}" type="presParOf" srcId="{863E4BB1-5DA5-473C-9D5E-C4BDB42825C7}" destId="{2B0881EF-D040-49A5-9F1C-B949B0EC4D50}" srcOrd="0" destOrd="0" presId="urn:microsoft.com/office/officeart/2005/8/layout/process4"/>
    <dgm:cxn modelId="{DBED5008-3FB1-4B11-BB5E-3A87E12F193A}" type="presParOf" srcId="{2B0881EF-D040-49A5-9F1C-B949B0EC4D50}" destId="{41C1A234-9B81-4D8A-A02A-000C123E8519}" srcOrd="0" destOrd="0" presId="urn:microsoft.com/office/officeart/2005/8/layout/process4"/>
    <dgm:cxn modelId="{23E8D537-F4EA-4FBB-8E4F-66E05CA3D181}" type="presParOf" srcId="{2B0881EF-D040-49A5-9F1C-B949B0EC4D50}" destId="{C80E805E-46EF-4254-A416-0D1F2C995831}" srcOrd="1" destOrd="0" presId="urn:microsoft.com/office/officeart/2005/8/layout/process4"/>
    <dgm:cxn modelId="{20D684B3-AF12-4745-8685-0F782FA1B981}" type="presParOf" srcId="{2B0881EF-D040-49A5-9F1C-B949B0EC4D50}" destId="{F349FF28-B03C-48A0-BF98-3E456C05B33C}" srcOrd="2" destOrd="0" presId="urn:microsoft.com/office/officeart/2005/8/layout/process4"/>
    <dgm:cxn modelId="{BF241350-4B43-4583-98B3-09D7BE84184A}" type="presParOf" srcId="{F349FF28-B03C-48A0-BF98-3E456C05B33C}" destId="{9CB6A787-B830-46FA-B05A-85CFAE4A0BAD}" srcOrd="0" destOrd="0" presId="urn:microsoft.com/office/officeart/2005/8/layout/process4"/>
    <dgm:cxn modelId="{A6AA56F3-8666-456B-95AF-A6C5CE982F38}" type="presParOf" srcId="{F349FF28-B03C-48A0-BF98-3E456C05B33C}" destId="{923E1EEC-AEF0-4ADF-A0AD-D5D87482461D}" srcOrd="1" destOrd="0" presId="urn:microsoft.com/office/officeart/2005/8/layout/process4"/>
    <dgm:cxn modelId="{F35BD1A7-DE3F-4C73-BFBA-62E069D9ACBC}" type="presParOf" srcId="{863E4BB1-5DA5-473C-9D5E-C4BDB42825C7}" destId="{243338F4-BDD4-4EFC-9B35-8F650B9C2D89}" srcOrd="1" destOrd="0" presId="urn:microsoft.com/office/officeart/2005/8/layout/process4"/>
    <dgm:cxn modelId="{341CEA02-C777-482E-83E4-BE636BC34E1F}" type="presParOf" srcId="{863E4BB1-5DA5-473C-9D5E-C4BDB42825C7}" destId="{AA5E7D43-F904-4B26-BB74-02F698681E8C}" srcOrd="2" destOrd="0" presId="urn:microsoft.com/office/officeart/2005/8/layout/process4"/>
    <dgm:cxn modelId="{E581FB42-E52E-4D68-853A-997A94F0BC1D}" type="presParOf" srcId="{AA5E7D43-F904-4B26-BB74-02F698681E8C}" destId="{204E14BB-4373-4961-8A08-32533116FAEB}" srcOrd="0" destOrd="0" presId="urn:microsoft.com/office/officeart/2005/8/layout/process4"/>
    <dgm:cxn modelId="{0F965CF1-C95C-479F-96A1-822D09FE8D5E}" type="presParOf" srcId="{AA5E7D43-F904-4B26-BB74-02F698681E8C}" destId="{1ADF2A9B-3C47-4EF2-916C-5B5D1FBE1A34}" srcOrd="1" destOrd="0" presId="urn:microsoft.com/office/officeart/2005/8/layout/process4"/>
    <dgm:cxn modelId="{930935BE-7F59-4B6F-9CC7-321B8FAB1465}" type="presParOf" srcId="{AA5E7D43-F904-4B26-BB74-02F698681E8C}" destId="{9F702D73-45D3-4541-AA0E-7D37C3164FA7}" srcOrd="2" destOrd="0" presId="urn:microsoft.com/office/officeart/2005/8/layout/process4"/>
    <dgm:cxn modelId="{FDDA62BD-D0DE-4FF5-9526-A15A45207213}" type="presParOf" srcId="{9F702D73-45D3-4541-AA0E-7D37C3164FA7}" destId="{1A7442F0-C2A6-4BD9-9393-54D56C44BDC4}" srcOrd="0" destOrd="0" presId="urn:microsoft.com/office/officeart/2005/8/layout/process4"/>
    <dgm:cxn modelId="{5DFCA84F-8DD7-4A7F-9A6F-EC71CF7CDC1C}" type="presParOf" srcId="{9F702D73-45D3-4541-AA0E-7D37C3164FA7}" destId="{B2FE309F-2C08-4407-AF14-BC63A60E7082}" srcOrd="1" destOrd="0" presId="urn:microsoft.com/office/officeart/2005/8/layout/process4"/>
    <dgm:cxn modelId="{96DE8210-5FD8-4710-8266-268F2B17B9E7}" type="presParOf" srcId="{863E4BB1-5DA5-473C-9D5E-C4BDB42825C7}" destId="{E2B29FCA-2FB1-481A-A3DA-B728A3607ABB}" srcOrd="3" destOrd="0" presId="urn:microsoft.com/office/officeart/2005/8/layout/process4"/>
    <dgm:cxn modelId="{587519D1-5748-41B1-8CC3-19C809C40CB3}" type="presParOf" srcId="{863E4BB1-5DA5-473C-9D5E-C4BDB42825C7}" destId="{657A54F4-4408-4B37-A8CD-91207E1C24FA}" srcOrd="4" destOrd="0" presId="urn:microsoft.com/office/officeart/2005/8/layout/process4"/>
    <dgm:cxn modelId="{B9552934-47C0-4DBE-910B-E9EAF22AD4B0}" type="presParOf" srcId="{657A54F4-4408-4B37-A8CD-91207E1C24FA}" destId="{2629111E-A67B-448D-B9F1-4FB72E2C2456}" srcOrd="0" destOrd="0" presId="urn:microsoft.com/office/officeart/2005/8/layout/process4"/>
    <dgm:cxn modelId="{C6AB9383-F2A1-4779-9E2F-FE6DE49EE687}" type="presParOf" srcId="{657A54F4-4408-4B37-A8CD-91207E1C24FA}" destId="{8DA9D247-F877-4F63-8EFC-0A53134A2983}" srcOrd="1" destOrd="0" presId="urn:microsoft.com/office/officeart/2005/8/layout/process4"/>
    <dgm:cxn modelId="{DF326662-22AE-42F0-B536-EA6978FBE925}" type="presParOf" srcId="{657A54F4-4408-4B37-A8CD-91207E1C24FA}" destId="{8A336D56-C862-407A-86E7-26CE3E5E8DDF}" srcOrd="2" destOrd="0" presId="urn:microsoft.com/office/officeart/2005/8/layout/process4"/>
    <dgm:cxn modelId="{CC40010C-D0F7-4CE1-A83B-DA893C94C166}" type="presParOf" srcId="{8A336D56-C862-407A-86E7-26CE3E5E8DDF}" destId="{B84B2068-F747-4AEB-9E19-71421BB6C390}" srcOrd="0" destOrd="0" presId="urn:microsoft.com/office/officeart/2005/8/layout/process4"/>
    <dgm:cxn modelId="{D303A8C9-947D-4EF9-91DB-7AF72B57B862}" type="presParOf" srcId="{8A336D56-C862-407A-86E7-26CE3E5E8DDF}" destId="{8846B253-5DB4-4EEE-97D1-6B862A662D8C}" srcOrd="1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4DA049F-E599-4A1A-90A4-E2BC613E00C9}" type="doc">
      <dgm:prSet loTypeId="urn:microsoft.com/office/officeart/2005/8/layout/process4" loCatId="process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ru-RU"/>
        </a:p>
      </dgm:t>
    </dgm:pt>
    <dgm:pt modelId="{6854A71D-2467-479C-970D-0DB553A4C42D}">
      <dgm:prSet phldrT="[Текст]" custT="1"/>
      <dgm:spPr/>
      <dgm:t>
        <a:bodyPr/>
        <a:lstStyle/>
        <a:p>
          <a:r>
            <a:rPr lang="ru-RU" sz="2700" b="1" dirty="0" smtClean="0"/>
            <a:t>Методы и способы исследования </a:t>
          </a:r>
          <a:r>
            <a:rPr lang="ru-RU" sz="2700" dirty="0" smtClean="0"/>
            <a:t>- способ применения старого знания для получения нового знания</a:t>
          </a:r>
          <a:endParaRPr lang="ru-RU" sz="2700" dirty="0"/>
        </a:p>
      </dgm:t>
    </dgm:pt>
    <dgm:pt modelId="{5C19A205-4959-4FCC-8D42-83A833665CD1}" type="parTrans" cxnId="{01E9DDA9-3CEB-4AA0-BD2B-F6B9CB4F1BA7}">
      <dgm:prSet/>
      <dgm:spPr/>
      <dgm:t>
        <a:bodyPr/>
        <a:lstStyle/>
        <a:p>
          <a:endParaRPr lang="ru-RU"/>
        </a:p>
      </dgm:t>
    </dgm:pt>
    <dgm:pt modelId="{28DC15EB-BAA1-412B-92D6-CE96F7C2AE9A}" type="sibTrans" cxnId="{01E9DDA9-3CEB-4AA0-BD2B-F6B9CB4F1BA7}">
      <dgm:prSet/>
      <dgm:spPr/>
      <dgm:t>
        <a:bodyPr/>
        <a:lstStyle/>
        <a:p>
          <a:endParaRPr lang="ru-RU"/>
        </a:p>
      </dgm:t>
    </dgm:pt>
    <dgm:pt modelId="{5B6680BD-CBBB-434F-94B2-0BF970A85296}">
      <dgm:prSet phldrT="[Текст]" custT="1"/>
      <dgm:spPr/>
      <dgm:t>
        <a:bodyPr/>
        <a:lstStyle/>
        <a:p>
          <a:r>
            <a:rPr lang="ru-RU" sz="2000" dirty="0" smtClean="0"/>
            <a:t>«</a:t>
          </a:r>
          <a:r>
            <a:rPr lang="ru-RU" sz="2000" b="1" dirty="0" smtClean="0"/>
            <a:t>Как</a:t>
          </a:r>
          <a:r>
            <a:rPr lang="ru-RU" sz="2000" dirty="0" smtClean="0"/>
            <a:t> мы это можем делать?»</a:t>
          </a:r>
          <a:endParaRPr lang="ru-RU" sz="2000" dirty="0"/>
        </a:p>
      </dgm:t>
    </dgm:pt>
    <dgm:pt modelId="{BBFEF53D-7F9A-46B1-A3DF-8650AA921A75}" type="parTrans" cxnId="{7BEFF9DE-792B-4E7D-9AD7-739B40B53546}">
      <dgm:prSet/>
      <dgm:spPr/>
      <dgm:t>
        <a:bodyPr/>
        <a:lstStyle/>
        <a:p>
          <a:endParaRPr lang="ru-RU"/>
        </a:p>
      </dgm:t>
    </dgm:pt>
    <dgm:pt modelId="{CD646D44-94C7-40A0-91D4-2DD53ACC75F0}" type="sibTrans" cxnId="{7BEFF9DE-792B-4E7D-9AD7-739B40B53546}">
      <dgm:prSet/>
      <dgm:spPr/>
      <dgm:t>
        <a:bodyPr/>
        <a:lstStyle/>
        <a:p>
          <a:endParaRPr lang="ru-RU"/>
        </a:p>
      </dgm:t>
    </dgm:pt>
    <dgm:pt modelId="{BA7F17E3-0275-42D4-8DEF-92B15616EF58}">
      <dgm:prSet phldrT="[Текст]" custT="1"/>
      <dgm:spPr/>
      <dgm:t>
        <a:bodyPr/>
        <a:lstStyle/>
        <a:p>
          <a:r>
            <a:rPr lang="ru-RU" sz="2000" dirty="0" smtClean="0"/>
            <a:t>Выбор способов и методов</a:t>
          </a:r>
          <a:endParaRPr lang="ru-RU" sz="2000" dirty="0"/>
        </a:p>
      </dgm:t>
    </dgm:pt>
    <dgm:pt modelId="{E866AB99-85AD-47ED-8DF0-79CAB3CD7A72}" type="parTrans" cxnId="{14F068DD-72A2-4045-A5CB-9C79A9888DD5}">
      <dgm:prSet/>
      <dgm:spPr/>
      <dgm:t>
        <a:bodyPr/>
        <a:lstStyle/>
        <a:p>
          <a:endParaRPr lang="ru-RU"/>
        </a:p>
      </dgm:t>
    </dgm:pt>
    <dgm:pt modelId="{BF8D2A47-F2CF-4F12-93B1-43B8B111D6B0}" type="sibTrans" cxnId="{14F068DD-72A2-4045-A5CB-9C79A9888DD5}">
      <dgm:prSet/>
      <dgm:spPr/>
      <dgm:t>
        <a:bodyPr/>
        <a:lstStyle/>
        <a:p>
          <a:endParaRPr lang="ru-RU"/>
        </a:p>
      </dgm:t>
    </dgm:pt>
    <dgm:pt modelId="{A771D63C-DDA8-4E03-891F-9C8E65B421EE}">
      <dgm:prSet phldrT="[Текст]" custT="1"/>
      <dgm:spPr/>
      <dgm:t>
        <a:bodyPr/>
        <a:lstStyle/>
        <a:p>
          <a:r>
            <a:rPr lang="ru-RU" sz="2000" dirty="0" smtClean="0"/>
            <a:t>«</a:t>
          </a:r>
          <a:r>
            <a:rPr lang="ru-RU" sz="2000" b="1" dirty="0" smtClean="0"/>
            <a:t>Что</a:t>
          </a:r>
          <a:r>
            <a:rPr lang="ru-RU" sz="2000" dirty="0" smtClean="0"/>
            <a:t> получится?» </a:t>
          </a:r>
        </a:p>
        <a:p>
          <a:r>
            <a:rPr lang="ru-RU" sz="2000" dirty="0" smtClean="0"/>
            <a:t>(как решение проблемы)</a:t>
          </a:r>
          <a:endParaRPr lang="ru-RU" sz="2000" dirty="0"/>
        </a:p>
      </dgm:t>
    </dgm:pt>
    <dgm:pt modelId="{E1EFBF84-EC4C-4F8A-B099-ACA1CE729C61}" type="parTrans" cxnId="{DDFE0417-57F3-4E42-9CC8-7A2EA0D04975}">
      <dgm:prSet/>
      <dgm:spPr/>
      <dgm:t>
        <a:bodyPr/>
        <a:lstStyle/>
        <a:p>
          <a:endParaRPr lang="ru-RU"/>
        </a:p>
      </dgm:t>
    </dgm:pt>
    <dgm:pt modelId="{3454E204-64DE-4DC4-BACF-4210B0521B12}" type="sibTrans" cxnId="{DDFE0417-57F3-4E42-9CC8-7A2EA0D04975}">
      <dgm:prSet/>
      <dgm:spPr/>
      <dgm:t>
        <a:bodyPr/>
        <a:lstStyle/>
        <a:p>
          <a:endParaRPr lang="ru-RU"/>
        </a:p>
      </dgm:t>
    </dgm:pt>
    <dgm:pt modelId="{040D220B-8A2A-43CF-9E67-2D96009BB70A}">
      <dgm:prSet phldrT="[Текст]" custT="1"/>
      <dgm:spPr/>
      <dgm:t>
        <a:bodyPr/>
        <a:lstStyle/>
        <a:p>
          <a:r>
            <a:rPr lang="ru-RU" sz="2000" dirty="0" smtClean="0"/>
            <a:t>Ожидаемый результат</a:t>
          </a:r>
          <a:endParaRPr lang="ru-RU" sz="2000" dirty="0"/>
        </a:p>
      </dgm:t>
    </dgm:pt>
    <dgm:pt modelId="{90F9BF88-4213-402B-9992-BB1F28E49B6D}" type="parTrans" cxnId="{1AB4C2B4-9214-46A4-B8A3-B94583738175}">
      <dgm:prSet/>
      <dgm:spPr/>
      <dgm:t>
        <a:bodyPr/>
        <a:lstStyle/>
        <a:p>
          <a:endParaRPr lang="ru-RU"/>
        </a:p>
      </dgm:t>
    </dgm:pt>
    <dgm:pt modelId="{FD62FF8E-29D8-42EE-A22D-B58D38C571FB}" type="sibTrans" cxnId="{1AB4C2B4-9214-46A4-B8A3-B94583738175}">
      <dgm:prSet/>
      <dgm:spPr/>
      <dgm:t>
        <a:bodyPr/>
        <a:lstStyle/>
        <a:p>
          <a:endParaRPr lang="ru-RU"/>
        </a:p>
      </dgm:t>
    </dgm:pt>
    <dgm:pt modelId="{6AC1ED45-94BD-47C8-80A0-3822F82248E8}">
      <dgm:prSet phldrT="[Текст]"/>
      <dgm:spPr/>
      <dgm:t>
        <a:bodyPr/>
        <a:lstStyle/>
        <a:p>
          <a:r>
            <a:rPr lang="ru-RU" b="1" dirty="0" smtClean="0"/>
            <a:t>Результат проекта </a:t>
          </a:r>
          <a:r>
            <a:rPr lang="ru-RU" dirty="0" smtClean="0"/>
            <a:t>- продукт, создаваемый в ходе реализации проекта. </a:t>
          </a:r>
          <a:endParaRPr lang="ru-RU" dirty="0"/>
        </a:p>
      </dgm:t>
    </dgm:pt>
    <dgm:pt modelId="{AC5F93F6-F867-45AF-BF2D-4D3B6641FE20}" type="sibTrans" cxnId="{2C8799B9-7216-4690-923B-2E2784740DA3}">
      <dgm:prSet/>
      <dgm:spPr/>
      <dgm:t>
        <a:bodyPr/>
        <a:lstStyle/>
        <a:p>
          <a:endParaRPr lang="ru-RU"/>
        </a:p>
      </dgm:t>
    </dgm:pt>
    <dgm:pt modelId="{80ED64A5-B0C0-42E3-851F-28E0E2EA90FF}" type="parTrans" cxnId="{2C8799B9-7216-4690-923B-2E2784740DA3}">
      <dgm:prSet/>
      <dgm:spPr/>
      <dgm:t>
        <a:bodyPr/>
        <a:lstStyle/>
        <a:p>
          <a:endParaRPr lang="ru-RU"/>
        </a:p>
      </dgm:t>
    </dgm:pt>
    <dgm:pt modelId="{25F810DA-965F-4A63-911A-76B3D830148A}" type="pres">
      <dgm:prSet presAssocID="{D4DA049F-E599-4A1A-90A4-E2BC613E00C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630684B-4BBF-454D-A1DC-754AC72C2A45}" type="pres">
      <dgm:prSet presAssocID="{6AC1ED45-94BD-47C8-80A0-3822F82248E8}" presName="boxAndChildren" presStyleCnt="0"/>
      <dgm:spPr/>
    </dgm:pt>
    <dgm:pt modelId="{F82DC4C9-46EF-4BE6-9690-4187B52D0D9C}" type="pres">
      <dgm:prSet presAssocID="{6AC1ED45-94BD-47C8-80A0-3822F82248E8}" presName="parentTextBox" presStyleLbl="node1" presStyleIdx="0" presStyleCnt="2"/>
      <dgm:spPr/>
      <dgm:t>
        <a:bodyPr/>
        <a:lstStyle/>
        <a:p>
          <a:endParaRPr lang="ru-RU"/>
        </a:p>
      </dgm:t>
    </dgm:pt>
    <dgm:pt modelId="{344E75B6-BCA0-40D8-801F-A2B28C6057A1}" type="pres">
      <dgm:prSet presAssocID="{6AC1ED45-94BD-47C8-80A0-3822F82248E8}" presName="entireBox" presStyleLbl="node1" presStyleIdx="0" presStyleCnt="2"/>
      <dgm:spPr/>
      <dgm:t>
        <a:bodyPr/>
        <a:lstStyle/>
        <a:p>
          <a:endParaRPr lang="ru-RU"/>
        </a:p>
      </dgm:t>
    </dgm:pt>
    <dgm:pt modelId="{A11C54DC-85DE-43E7-9F53-396E2F51E1A4}" type="pres">
      <dgm:prSet presAssocID="{6AC1ED45-94BD-47C8-80A0-3822F82248E8}" presName="descendantBox" presStyleCnt="0"/>
      <dgm:spPr/>
    </dgm:pt>
    <dgm:pt modelId="{BF7E6A40-DDF1-48FA-8636-A488A023D287}" type="pres">
      <dgm:prSet presAssocID="{A771D63C-DDA8-4E03-891F-9C8E65B421EE}" presName="childTextBox" presStyleLbl="f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68E44F4-53D0-42A4-93FD-5AFC3E423E55}" type="pres">
      <dgm:prSet presAssocID="{040D220B-8A2A-43CF-9E67-2D96009BB70A}" presName="childTextBox" presStyleLbl="f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27B53B5-53EC-45F4-AA2F-4E7A851C3149}" type="pres">
      <dgm:prSet presAssocID="{28DC15EB-BAA1-412B-92D6-CE96F7C2AE9A}" presName="sp" presStyleCnt="0"/>
      <dgm:spPr/>
    </dgm:pt>
    <dgm:pt modelId="{C349A7BF-D5E5-464C-9319-97C9EAD3C3F6}" type="pres">
      <dgm:prSet presAssocID="{6854A71D-2467-479C-970D-0DB553A4C42D}" presName="arrowAndChildren" presStyleCnt="0"/>
      <dgm:spPr/>
    </dgm:pt>
    <dgm:pt modelId="{C49C4D43-B301-42FF-AF70-30992A6DDCB5}" type="pres">
      <dgm:prSet presAssocID="{6854A71D-2467-479C-970D-0DB553A4C42D}" presName="parentTextArrow" presStyleLbl="node1" presStyleIdx="0" presStyleCnt="2"/>
      <dgm:spPr/>
      <dgm:t>
        <a:bodyPr/>
        <a:lstStyle/>
        <a:p>
          <a:endParaRPr lang="ru-RU"/>
        </a:p>
      </dgm:t>
    </dgm:pt>
    <dgm:pt modelId="{6385045B-C6AB-4F50-AA27-ACAD9D889982}" type="pres">
      <dgm:prSet presAssocID="{6854A71D-2467-479C-970D-0DB553A4C42D}" presName="arrow" presStyleLbl="node1" presStyleIdx="1" presStyleCnt="2"/>
      <dgm:spPr/>
      <dgm:t>
        <a:bodyPr/>
        <a:lstStyle/>
        <a:p>
          <a:endParaRPr lang="ru-RU"/>
        </a:p>
      </dgm:t>
    </dgm:pt>
    <dgm:pt modelId="{9737BF83-EA67-4621-99FF-5E9AD2A1943A}" type="pres">
      <dgm:prSet presAssocID="{6854A71D-2467-479C-970D-0DB553A4C42D}" presName="descendantArrow" presStyleCnt="0"/>
      <dgm:spPr/>
    </dgm:pt>
    <dgm:pt modelId="{4472D30A-87A1-4D3D-A818-12C5278A1E72}" type="pres">
      <dgm:prSet presAssocID="{5B6680BD-CBBB-434F-94B2-0BF970A85296}" presName="childTextArrow" presStyleLbl="f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3676A37-FEA3-44F1-98A1-803BF8775ADE}" type="pres">
      <dgm:prSet presAssocID="{BA7F17E3-0275-42D4-8DEF-92B15616EF58}" presName="childTextArrow" presStyleLbl="f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1E9DDA9-3CEB-4AA0-BD2B-F6B9CB4F1BA7}" srcId="{D4DA049F-E599-4A1A-90A4-E2BC613E00C9}" destId="{6854A71D-2467-479C-970D-0DB553A4C42D}" srcOrd="0" destOrd="0" parTransId="{5C19A205-4959-4FCC-8D42-83A833665CD1}" sibTransId="{28DC15EB-BAA1-412B-92D6-CE96F7C2AE9A}"/>
    <dgm:cxn modelId="{F7158CA6-2E7B-47DE-AD80-CDB7B59EFD5B}" type="presOf" srcId="{A771D63C-DDA8-4E03-891F-9C8E65B421EE}" destId="{BF7E6A40-DDF1-48FA-8636-A488A023D287}" srcOrd="0" destOrd="0" presId="urn:microsoft.com/office/officeart/2005/8/layout/process4"/>
    <dgm:cxn modelId="{DDFE0417-57F3-4E42-9CC8-7A2EA0D04975}" srcId="{6AC1ED45-94BD-47C8-80A0-3822F82248E8}" destId="{A771D63C-DDA8-4E03-891F-9C8E65B421EE}" srcOrd="0" destOrd="0" parTransId="{E1EFBF84-EC4C-4F8A-B099-ACA1CE729C61}" sibTransId="{3454E204-64DE-4DC4-BACF-4210B0521B12}"/>
    <dgm:cxn modelId="{08426372-BC87-411B-9FF5-9149C3C2A906}" type="presOf" srcId="{5B6680BD-CBBB-434F-94B2-0BF970A85296}" destId="{4472D30A-87A1-4D3D-A818-12C5278A1E72}" srcOrd="0" destOrd="0" presId="urn:microsoft.com/office/officeart/2005/8/layout/process4"/>
    <dgm:cxn modelId="{14F068DD-72A2-4045-A5CB-9C79A9888DD5}" srcId="{6854A71D-2467-479C-970D-0DB553A4C42D}" destId="{BA7F17E3-0275-42D4-8DEF-92B15616EF58}" srcOrd="1" destOrd="0" parTransId="{E866AB99-85AD-47ED-8DF0-79CAB3CD7A72}" sibTransId="{BF8D2A47-F2CF-4F12-93B1-43B8B111D6B0}"/>
    <dgm:cxn modelId="{7BEFF9DE-792B-4E7D-9AD7-739B40B53546}" srcId="{6854A71D-2467-479C-970D-0DB553A4C42D}" destId="{5B6680BD-CBBB-434F-94B2-0BF970A85296}" srcOrd="0" destOrd="0" parTransId="{BBFEF53D-7F9A-46B1-A3DF-8650AA921A75}" sibTransId="{CD646D44-94C7-40A0-91D4-2DD53ACC75F0}"/>
    <dgm:cxn modelId="{E3DDED75-B63E-4F3C-BAD8-74EC07CF2CAE}" type="presOf" srcId="{6854A71D-2467-479C-970D-0DB553A4C42D}" destId="{6385045B-C6AB-4F50-AA27-ACAD9D889982}" srcOrd="1" destOrd="0" presId="urn:microsoft.com/office/officeart/2005/8/layout/process4"/>
    <dgm:cxn modelId="{0E4DFA65-1939-4705-B3A2-DCA63EC1DD21}" type="presOf" srcId="{6AC1ED45-94BD-47C8-80A0-3822F82248E8}" destId="{344E75B6-BCA0-40D8-801F-A2B28C6057A1}" srcOrd="1" destOrd="0" presId="urn:microsoft.com/office/officeart/2005/8/layout/process4"/>
    <dgm:cxn modelId="{C920E5E4-3841-4C4F-A309-006A1361BEBF}" type="presOf" srcId="{D4DA049F-E599-4A1A-90A4-E2BC613E00C9}" destId="{25F810DA-965F-4A63-911A-76B3D830148A}" srcOrd="0" destOrd="0" presId="urn:microsoft.com/office/officeart/2005/8/layout/process4"/>
    <dgm:cxn modelId="{2C8799B9-7216-4690-923B-2E2784740DA3}" srcId="{D4DA049F-E599-4A1A-90A4-E2BC613E00C9}" destId="{6AC1ED45-94BD-47C8-80A0-3822F82248E8}" srcOrd="1" destOrd="0" parTransId="{80ED64A5-B0C0-42E3-851F-28E0E2EA90FF}" sibTransId="{AC5F93F6-F867-45AF-BF2D-4D3B6641FE20}"/>
    <dgm:cxn modelId="{37B28FBC-CC1C-4422-97FD-05ACC1ACA685}" type="presOf" srcId="{6AC1ED45-94BD-47C8-80A0-3822F82248E8}" destId="{F82DC4C9-46EF-4BE6-9690-4187B52D0D9C}" srcOrd="0" destOrd="0" presId="urn:microsoft.com/office/officeart/2005/8/layout/process4"/>
    <dgm:cxn modelId="{39B35E40-6B9A-4F0F-B7A8-862850FD944D}" type="presOf" srcId="{6854A71D-2467-479C-970D-0DB553A4C42D}" destId="{C49C4D43-B301-42FF-AF70-30992A6DDCB5}" srcOrd="0" destOrd="0" presId="urn:microsoft.com/office/officeart/2005/8/layout/process4"/>
    <dgm:cxn modelId="{1AB4C2B4-9214-46A4-B8A3-B94583738175}" srcId="{6AC1ED45-94BD-47C8-80A0-3822F82248E8}" destId="{040D220B-8A2A-43CF-9E67-2D96009BB70A}" srcOrd="1" destOrd="0" parTransId="{90F9BF88-4213-402B-9992-BB1F28E49B6D}" sibTransId="{FD62FF8E-29D8-42EE-A22D-B58D38C571FB}"/>
    <dgm:cxn modelId="{DB0F73CB-1B00-4152-9F3D-573D94B0CD69}" type="presOf" srcId="{040D220B-8A2A-43CF-9E67-2D96009BB70A}" destId="{668E44F4-53D0-42A4-93FD-5AFC3E423E55}" srcOrd="0" destOrd="0" presId="urn:microsoft.com/office/officeart/2005/8/layout/process4"/>
    <dgm:cxn modelId="{93662F35-3DFF-469D-BBAD-723246994382}" type="presOf" srcId="{BA7F17E3-0275-42D4-8DEF-92B15616EF58}" destId="{C3676A37-FEA3-44F1-98A1-803BF8775ADE}" srcOrd="0" destOrd="0" presId="urn:microsoft.com/office/officeart/2005/8/layout/process4"/>
    <dgm:cxn modelId="{BC27B367-4F47-458A-BEAD-DD59DD7EEBD6}" type="presParOf" srcId="{25F810DA-965F-4A63-911A-76B3D830148A}" destId="{0630684B-4BBF-454D-A1DC-754AC72C2A45}" srcOrd="0" destOrd="0" presId="urn:microsoft.com/office/officeart/2005/8/layout/process4"/>
    <dgm:cxn modelId="{8A5CFD4C-4B53-4BC8-B5ED-A81DCF00448A}" type="presParOf" srcId="{0630684B-4BBF-454D-A1DC-754AC72C2A45}" destId="{F82DC4C9-46EF-4BE6-9690-4187B52D0D9C}" srcOrd="0" destOrd="0" presId="urn:microsoft.com/office/officeart/2005/8/layout/process4"/>
    <dgm:cxn modelId="{55D767FE-7520-4026-BD4D-1026D873F341}" type="presParOf" srcId="{0630684B-4BBF-454D-A1DC-754AC72C2A45}" destId="{344E75B6-BCA0-40D8-801F-A2B28C6057A1}" srcOrd="1" destOrd="0" presId="urn:microsoft.com/office/officeart/2005/8/layout/process4"/>
    <dgm:cxn modelId="{8936DE37-7400-4BAD-9396-F355D3B07C14}" type="presParOf" srcId="{0630684B-4BBF-454D-A1DC-754AC72C2A45}" destId="{A11C54DC-85DE-43E7-9F53-396E2F51E1A4}" srcOrd="2" destOrd="0" presId="urn:microsoft.com/office/officeart/2005/8/layout/process4"/>
    <dgm:cxn modelId="{B6F5ED51-6A8E-4DD6-A81A-373D2E8C6889}" type="presParOf" srcId="{A11C54DC-85DE-43E7-9F53-396E2F51E1A4}" destId="{BF7E6A40-DDF1-48FA-8636-A488A023D287}" srcOrd="0" destOrd="0" presId="urn:microsoft.com/office/officeart/2005/8/layout/process4"/>
    <dgm:cxn modelId="{CDBBF7E4-C9D9-4E3B-A56E-4CE7E7D31312}" type="presParOf" srcId="{A11C54DC-85DE-43E7-9F53-396E2F51E1A4}" destId="{668E44F4-53D0-42A4-93FD-5AFC3E423E55}" srcOrd="1" destOrd="0" presId="urn:microsoft.com/office/officeart/2005/8/layout/process4"/>
    <dgm:cxn modelId="{3ADB48BF-E126-4ED2-B4D1-B1BE304B53C6}" type="presParOf" srcId="{25F810DA-965F-4A63-911A-76B3D830148A}" destId="{B27B53B5-53EC-45F4-AA2F-4E7A851C3149}" srcOrd="1" destOrd="0" presId="urn:microsoft.com/office/officeart/2005/8/layout/process4"/>
    <dgm:cxn modelId="{CD6D4197-8B9E-4EC8-A9E5-34A8097C00D7}" type="presParOf" srcId="{25F810DA-965F-4A63-911A-76B3D830148A}" destId="{C349A7BF-D5E5-464C-9319-97C9EAD3C3F6}" srcOrd="2" destOrd="0" presId="urn:microsoft.com/office/officeart/2005/8/layout/process4"/>
    <dgm:cxn modelId="{107F3826-6E0A-4E85-9180-E21D30F6512A}" type="presParOf" srcId="{C349A7BF-D5E5-464C-9319-97C9EAD3C3F6}" destId="{C49C4D43-B301-42FF-AF70-30992A6DDCB5}" srcOrd="0" destOrd="0" presId="urn:microsoft.com/office/officeart/2005/8/layout/process4"/>
    <dgm:cxn modelId="{E7AA792C-D7AE-4A7C-A979-E0F501D3AFDD}" type="presParOf" srcId="{C349A7BF-D5E5-464C-9319-97C9EAD3C3F6}" destId="{6385045B-C6AB-4F50-AA27-ACAD9D889982}" srcOrd="1" destOrd="0" presId="urn:microsoft.com/office/officeart/2005/8/layout/process4"/>
    <dgm:cxn modelId="{E641F6F4-41A0-4832-9D5F-AC0AB80AE92D}" type="presParOf" srcId="{C349A7BF-D5E5-464C-9319-97C9EAD3C3F6}" destId="{9737BF83-EA67-4621-99FF-5E9AD2A1943A}" srcOrd="2" destOrd="0" presId="urn:microsoft.com/office/officeart/2005/8/layout/process4"/>
    <dgm:cxn modelId="{05C45818-6A40-4D2A-B889-CA136FF510A1}" type="presParOf" srcId="{9737BF83-EA67-4621-99FF-5E9AD2A1943A}" destId="{4472D30A-87A1-4D3D-A818-12C5278A1E72}" srcOrd="0" destOrd="0" presId="urn:microsoft.com/office/officeart/2005/8/layout/process4"/>
    <dgm:cxn modelId="{E648F90D-3608-434F-B5B9-119BCDD5B7EB}" type="presParOf" srcId="{9737BF83-EA67-4621-99FF-5E9AD2A1943A}" destId="{C3676A37-FEA3-44F1-98A1-803BF8775ADE}" srcOrd="1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80E805E-46EF-4254-A416-0D1F2C995831}">
      <dsp:nvSpPr>
        <dsp:cNvPr id="0" name=""/>
        <dsp:cNvSpPr/>
      </dsp:nvSpPr>
      <dsp:spPr>
        <a:xfrm>
          <a:off x="0" y="4232472"/>
          <a:ext cx="10609118" cy="1388865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kern="1200" dirty="0" smtClean="0"/>
            <a:t>Задачи проекта </a:t>
          </a:r>
          <a:r>
            <a:rPr lang="ru-RU" sz="2200" kern="1200" dirty="0" smtClean="0"/>
            <a:t>- это выбор путей и средств для достижения цели  </a:t>
          </a:r>
          <a:endParaRPr lang="ru-RU" sz="2200" kern="1200" dirty="0"/>
        </a:p>
      </dsp:txBody>
      <dsp:txXfrm>
        <a:off x="0" y="4232472"/>
        <a:ext cx="10609118" cy="749987"/>
      </dsp:txXfrm>
    </dsp:sp>
    <dsp:sp modelId="{9CB6A787-B830-46FA-B05A-85CFAE4A0BAD}">
      <dsp:nvSpPr>
        <dsp:cNvPr id="0" name=""/>
        <dsp:cNvSpPr/>
      </dsp:nvSpPr>
      <dsp:spPr>
        <a:xfrm>
          <a:off x="0" y="4953688"/>
          <a:ext cx="5304559" cy="638878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«</a:t>
          </a:r>
          <a:r>
            <a:rPr lang="ru-RU" sz="2000" b="1" kern="1200" dirty="0" smtClean="0"/>
            <a:t>Что</a:t>
          </a:r>
          <a:r>
            <a:rPr lang="ru-RU" sz="2000" kern="1200" dirty="0" smtClean="0"/>
            <a:t> мы для этого делаем?»</a:t>
          </a:r>
          <a:endParaRPr lang="ru-RU" sz="2000" kern="1200" dirty="0"/>
        </a:p>
      </dsp:txBody>
      <dsp:txXfrm>
        <a:off x="0" y="4953688"/>
        <a:ext cx="5304559" cy="638878"/>
      </dsp:txXfrm>
    </dsp:sp>
    <dsp:sp modelId="{923E1EEC-AEF0-4ADF-A0AD-D5D87482461D}">
      <dsp:nvSpPr>
        <dsp:cNvPr id="0" name=""/>
        <dsp:cNvSpPr/>
      </dsp:nvSpPr>
      <dsp:spPr>
        <a:xfrm>
          <a:off x="5304559" y="4953688"/>
          <a:ext cx="5304559" cy="638878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Постановка задач</a:t>
          </a:r>
          <a:endParaRPr lang="ru-RU" sz="2000" kern="1200" dirty="0"/>
        </a:p>
      </dsp:txBody>
      <dsp:txXfrm>
        <a:off x="5304559" y="4953688"/>
        <a:ext cx="5304559" cy="638878"/>
      </dsp:txXfrm>
    </dsp:sp>
    <dsp:sp modelId="{1ADF2A9B-3C47-4EF2-916C-5B5D1FBE1A34}">
      <dsp:nvSpPr>
        <dsp:cNvPr id="0" name=""/>
        <dsp:cNvSpPr/>
      </dsp:nvSpPr>
      <dsp:spPr>
        <a:xfrm rot="10800000">
          <a:off x="0" y="2116236"/>
          <a:ext cx="10609118" cy="2136075"/>
        </a:xfrm>
        <a:prstGeom prst="upArrowCallou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kern="1200" dirty="0" smtClean="0"/>
            <a:t>Цель проекта </a:t>
          </a:r>
          <a:r>
            <a:rPr lang="ru-RU" sz="2200" kern="1200" dirty="0" smtClean="0"/>
            <a:t>-это желаемый конечный результат </a:t>
          </a:r>
          <a:endParaRPr lang="ru-RU" sz="2200" kern="1200" dirty="0"/>
        </a:p>
      </dsp:txBody>
      <dsp:txXfrm rot="-10800000">
        <a:off x="0" y="2116236"/>
        <a:ext cx="10609118" cy="749762"/>
      </dsp:txXfrm>
    </dsp:sp>
    <dsp:sp modelId="{1A7442F0-C2A6-4BD9-9393-54D56C44BDC4}">
      <dsp:nvSpPr>
        <dsp:cNvPr id="0" name=""/>
        <dsp:cNvSpPr/>
      </dsp:nvSpPr>
      <dsp:spPr>
        <a:xfrm>
          <a:off x="0" y="2865998"/>
          <a:ext cx="5304559" cy="638686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«</a:t>
          </a:r>
          <a:r>
            <a:rPr lang="ru-RU" sz="2000" b="1" kern="1200" dirty="0" smtClean="0"/>
            <a:t>Зачем</a:t>
          </a:r>
          <a:r>
            <a:rPr lang="ru-RU" sz="2000" kern="1200" dirty="0" smtClean="0"/>
            <a:t> мы делаем проект?»</a:t>
          </a:r>
          <a:endParaRPr lang="ru-RU" sz="2000" kern="1200" dirty="0"/>
        </a:p>
      </dsp:txBody>
      <dsp:txXfrm>
        <a:off x="0" y="2865998"/>
        <a:ext cx="5304559" cy="638686"/>
      </dsp:txXfrm>
    </dsp:sp>
    <dsp:sp modelId="{B2FE309F-2C08-4407-AF14-BC63A60E7082}">
      <dsp:nvSpPr>
        <dsp:cNvPr id="0" name=""/>
        <dsp:cNvSpPr/>
      </dsp:nvSpPr>
      <dsp:spPr>
        <a:xfrm>
          <a:off x="5304559" y="2865998"/>
          <a:ext cx="5304559" cy="638686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Целеполагание </a:t>
          </a:r>
          <a:endParaRPr lang="ru-RU" sz="2000" kern="1200" dirty="0"/>
        </a:p>
      </dsp:txBody>
      <dsp:txXfrm>
        <a:off x="5304559" y="2865998"/>
        <a:ext cx="5304559" cy="638686"/>
      </dsp:txXfrm>
    </dsp:sp>
    <dsp:sp modelId="{8DA9D247-F877-4F63-8EFC-0A53134A2983}">
      <dsp:nvSpPr>
        <dsp:cNvPr id="0" name=""/>
        <dsp:cNvSpPr/>
      </dsp:nvSpPr>
      <dsp:spPr>
        <a:xfrm rot="10800000">
          <a:off x="0" y="993"/>
          <a:ext cx="10609118" cy="2136075"/>
        </a:xfrm>
        <a:prstGeom prst="upArrowCallou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kern="1200" dirty="0" smtClean="0"/>
            <a:t>Проблема проекта </a:t>
          </a:r>
          <a:r>
            <a:rPr lang="ru-RU" sz="2200" kern="1200" dirty="0" smtClean="0"/>
            <a:t>– задача, требующая разрешения, исследования</a:t>
          </a:r>
          <a:endParaRPr lang="ru-RU" sz="2200" kern="1200" dirty="0"/>
        </a:p>
      </dsp:txBody>
      <dsp:txXfrm rot="-10800000">
        <a:off x="0" y="993"/>
        <a:ext cx="10609118" cy="749762"/>
      </dsp:txXfrm>
    </dsp:sp>
    <dsp:sp modelId="{B84B2068-F747-4AEB-9E19-71421BB6C390}">
      <dsp:nvSpPr>
        <dsp:cNvPr id="0" name=""/>
        <dsp:cNvSpPr/>
      </dsp:nvSpPr>
      <dsp:spPr>
        <a:xfrm>
          <a:off x="0" y="750756"/>
          <a:ext cx="5304559" cy="638686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«</a:t>
          </a:r>
          <a:r>
            <a:rPr lang="ru-RU" sz="2000" b="1" kern="1200" dirty="0" smtClean="0"/>
            <a:t>Почему</a:t>
          </a:r>
          <a:r>
            <a:rPr lang="ru-RU" sz="2000" kern="1200" dirty="0" smtClean="0"/>
            <a:t> это важно?»</a:t>
          </a:r>
          <a:endParaRPr lang="ru-RU" sz="2000" kern="1200" dirty="0"/>
        </a:p>
      </dsp:txBody>
      <dsp:txXfrm>
        <a:off x="0" y="750756"/>
        <a:ext cx="5304559" cy="638686"/>
      </dsp:txXfrm>
    </dsp:sp>
    <dsp:sp modelId="{8846B253-5DB4-4EEE-97D1-6B862A662D8C}">
      <dsp:nvSpPr>
        <dsp:cNvPr id="0" name=""/>
        <dsp:cNvSpPr/>
      </dsp:nvSpPr>
      <dsp:spPr>
        <a:xfrm>
          <a:off x="5304559" y="750756"/>
          <a:ext cx="5304559" cy="638686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Актуальность проблемы, т.е. важность, значимость</a:t>
          </a:r>
          <a:endParaRPr lang="ru-RU" sz="2000" kern="1200" dirty="0"/>
        </a:p>
      </dsp:txBody>
      <dsp:txXfrm>
        <a:off x="5304559" y="750756"/>
        <a:ext cx="5304559" cy="63868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44E75B6-BCA0-40D8-801F-A2B28C6057A1}">
      <dsp:nvSpPr>
        <dsp:cNvPr id="0" name=""/>
        <dsp:cNvSpPr/>
      </dsp:nvSpPr>
      <dsp:spPr>
        <a:xfrm>
          <a:off x="0" y="3286246"/>
          <a:ext cx="9911051" cy="2156133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2024" tIns="192024" rIns="192024" bIns="192024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b="1" kern="1200" dirty="0" smtClean="0"/>
            <a:t>Результат проекта </a:t>
          </a:r>
          <a:r>
            <a:rPr lang="ru-RU" sz="2700" kern="1200" dirty="0" smtClean="0"/>
            <a:t>- продукт, создаваемый в ходе реализации проекта. </a:t>
          </a:r>
          <a:endParaRPr lang="ru-RU" sz="2700" kern="1200" dirty="0"/>
        </a:p>
      </dsp:txBody>
      <dsp:txXfrm>
        <a:off x="0" y="3286246"/>
        <a:ext cx="9911051" cy="1164312"/>
      </dsp:txXfrm>
    </dsp:sp>
    <dsp:sp modelId="{BF7E6A40-DDF1-48FA-8636-A488A023D287}">
      <dsp:nvSpPr>
        <dsp:cNvPr id="0" name=""/>
        <dsp:cNvSpPr/>
      </dsp:nvSpPr>
      <dsp:spPr>
        <a:xfrm>
          <a:off x="0" y="4407436"/>
          <a:ext cx="4955525" cy="991821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«</a:t>
          </a:r>
          <a:r>
            <a:rPr lang="ru-RU" sz="2000" b="1" kern="1200" dirty="0" smtClean="0"/>
            <a:t>Что</a:t>
          </a:r>
          <a:r>
            <a:rPr lang="ru-RU" sz="2000" kern="1200" dirty="0" smtClean="0"/>
            <a:t> получится?»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(как решение проблемы)</a:t>
          </a:r>
          <a:endParaRPr lang="ru-RU" sz="2000" kern="1200" dirty="0"/>
        </a:p>
      </dsp:txBody>
      <dsp:txXfrm>
        <a:off x="0" y="4407436"/>
        <a:ext cx="4955525" cy="991821"/>
      </dsp:txXfrm>
    </dsp:sp>
    <dsp:sp modelId="{668E44F4-53D0-42A4-93FD-5AFC3E423E55}">
      <dsp:nvSpPr>
        <dsp:cNvPr id="0" name=""/>
        <dsp:cNvSpPr/>
      </dsp:nvSpPr>
      <dsp:spPr>
        <a:xfrm>
          <a:off x="4955525" y="4407436"/>
          <a:ext cx="4955525" cy="991821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Ожидаемый результат</a:t>
          </a:r>
          <a:endParaRPr lang="ru-RU" sz="2000" kern="1200" dirty="0"/>
        </a:p>
      </dsp:txBody>
      <dsp:txXfrm>
        <a:off x="4955525" y="4407436"/>
        <a:ext cx="4955525" cy="991821"/>
      </dsp:txXfrm>
    </dsp:sp>
    <dsp:sp modelId="{6385045B-C6AB-4F50-AA27-ACAD9D889982}">
      <dsp:nvSpPr>
        <dsp:cNvPr id="0" name=""/>
        <dsp:cNvSpPr/>
      </dsp:nvSpPr>
      <dsp:spPr>
        <a:xfrm rot="10800000">
          <a:off x="0" y="2455"/>
          <a:ext cx="9911051" cy="3316133"/>
        </a:xfrm>
        <a:prstGeom prst="upArrowCallou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2024" tIns="192024" rIns="192024" bIns="192024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b="1" kern="1200" dirty="0" smtClean="0"/>
            <a:t>Методы и способы исследования </a:t>
          </a:r>
          <a:r>
            <a:rPr lang="ru-RU" sz="2700" kern="1200" dirty="0" smtClean="0"/>
            <a:t>- способ применения старого знания для получения нового знания</a:t>
          </a:r>
          <a:endParaRPr lang="ru-RU" sz="2700" kern="1200" dirty="0"/>
        </a:p>
      </dsp:txBody>
      <dsp:txXfrm rot="-10800000">
        <a:off x="0" y="2455"/>
        <a:ext cx="9911051" cy="1163962"/>
      </dsp:txXfrm>
    </dsp:sp>
    <dsp:sp modelId="{4472D30A-87A1-4D3D-A818-12C5278A1E72}">
      <dsp:nvSpPr>
        <dsp:cNvPr id="0" name=""/>
        <dsp:cNvSpPr/>
      </dsp:nvSpPr>
      <dsp:spPr>
        <a:xfrm>
          <a:off x="0" y="1166418"/>
          <a:ext cx="4955525" cy="991523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«</a:t>
          </a:r>
          <a:r>
            <a:rPr lang="ru-RU" sz="2000" b="1" kern="1200" dirty="0" smtClean="0"/>
            <a:t>Как</a:t>
          </a:r>
          <a:r>
            <a:rPr lang="ru-RU" sz="2000" kern="1200" dirty="0" smtClean="0"/>
            <a:t> мы это можем делать?»</a:t>
          </a:r>
          <a:endParaRPr lang="ru-RU" sz="2000" kern="1200" dirty="0"/>
        </a:p>
      </dsp:txBody>
      <dsp:txXfrm>
        <a:off x="0" y="1166418"/>
        <a:ext cx="4955525" cy="991523"/>
      </dsp:txXfrm>
    </dsp:sp>
    <dsp:sp modelId="{C3676A37-FEA3-44F1-98A1-803BF8775ADE}">
      <dsp:nvSpPr>
        <dsp:cNvPr id="0" name=""/>
        <dsp:cNvSpPr/>
      </dsp:nvSpPr>
      <dsp:spPr>
        <a:xfrm>
          <a:off x="4955525" y="1166418"/>
          <a:ext cx="4955525" cy="991523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Выбор способов и методов</a:t>
          </a:r>
          <a:endParaRPr lang="ru-RU" sz="2000" kern="1200" dirty="0"/>
        </a:p>
      </dsp:txBody>
      <dsp:txXfrm>
        <a:off x="4955525" y="1166418"/>
        <a:ext cx="4955525" cy="99152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10/20/2017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10/20/2017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10/20/2017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2"/>
            <a:ext cx="2356674" cy="6853285"/>
            <a:chOff x="6627813" y="195454"/>
            <a:chExt cx="1952625" cy="5678297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454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Этапы работы над проектом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263007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145473"/>
            <a:ext cx="8911687" cy="1132609"/>
          </a:xfrm>
        </p:spPr>
        <p:txBody>
          <a:bodyPr/>
          <a:lstStyle/>
          <a:p>
            <a:pPr algn="ctr"/>
            <a:r>
              <a:rPr lang="ru-RU" dirty="0" smtClean="0"/>
              <a:t>Поисковый этап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45673" y="831273"/>
            <a:ext cx="10370127" cy="5912427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sz="2400" b="1" dirty="0" smtClean="0"/>
              <a:t>Определение </a:t>
            </a:r>
            <a:r>
              <a:rPr lang="ru-RU" sz="2400" b="1" dirty="0"/>
              <a:t>и анализ </a:t>
            </a:r>
            <a:r>
              <a:rPr lang="ru-RU" sz="2400" b="1" dirty="0" smtClean="0"/>
              <a:t>проблемы</a:t>
            </a:r>
          </a:p>
          <a:p>
            <a:pPr marL="0" indent="0">
              <a:buNone/>
            </a:pPr>
            <a:r>
              <a:rPr lang="ru-RU" sz="2400" dirty="0" smtClean="0"/>
              <a:t>ПРОБЛЕМА - </a:t>
            </a:r>
            <a:r>
              <a:rPr lang="ru-RU" sz="2400" dirty="0" err="1" smtClean="0"/>
              <a:t>др.греч</a:t>
            </a:r>
            <a:r>
              <a:rPr lang="ru-RU" sz="2400" dirty="0" smtClean="0"/>
              <a:t>. «</a:t>
            </a:r>
            <a:r>
              <a:rPr lang="ru-RU" sz="2400" dirty="0" err="1"/>
              <a:t>problema</a:t>
            </a:r>
            <a:r>
              <a:rPr lang="ru-RU" sz="2400" dirty="0"/>
              <a:t>» переводится как «задача», «преграда», «трудность</a:t>
            </a:r>
            <a:r>
              <a:rPr lang="ru-RU" sz="2400" dirty="0" smtClean="0"/>
              <a:t>».</a:t>
            </a:r>
          </a:p>
          <a:p>
            <a:pPr marL="0" indent="0">
              <a:buNone/>
            </a:pPr>
            <a:r>
              <a:rPr lang="ru-RU" sz="2400" u="sng" dirty="0"/>
              <a:t>Главная задача </a:t>
            </a:r>
            <a:r>
              <a:rPr lang="ru-RU" sz="2400" dirty="0" smtClean="0"/>
              <a:t>- </a:t>
            </a:r>
            <a:r>
              <a:rPr lang="ru-RU" sz="2400" dirty="0"/>
              <a:t>найти что-то необычное в обычном, увидеть сложности и противоречия там, где другим все </a:t>
            </a:r>
            <a:r>
              <a:rPr lang="ru-RU" sz="2400" dirty="0" smtClean="0"/>
              <a:t>кажется </a:t>
            </a:r>
            <a:r>
              <a:rPr lang="ru-RU" sz="2400" dirty="0"/>
              <a:t>привычным, ясным и простым</a:t>
            </a:r>
            <a:r>
              <a:rPr lang="ru-RU" sz="2400" dirty="0" smtClean="0"/>
              <a:t>.</a:t>
            </a:r>
          </a:p>
          <a:p>
            <a:pPr marL="0" indent="0">
              <a:buNone/>
            </a:pPr>
            <a:r>
              <a:rPr lang="ru-RU" sz="2400" b="1" dirty="0"/>
              <a:t>Возможными источниками проблемы могут выступать противоречия: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400" dirty="0"/>
              <a:t>между известным и неизвестным; </a:t>
            </a:r>
            <a:endParaRPr lang="ru-RU" sz="2400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ru-RU" sz="2400" dirty="0" smtClean="0"/>
              <a:t>между </a:t>
            </a:r>
            <a:r>
              <a:rPr lang="ru-RU" sz="2400" dirty="0"/>
              <a:t>знаниями и умениями; </a:t>
            </a:r>
            <a:endParaRPr lang="ru-RU" sz="2400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ru-RU" sz="2400" dirty="0" smtClean="0"/>
              <a:t>между </a:t>
            </a:r>
            <a:r>
              <a:rPr lang="ru-RU" sz="2400" dirty="0"/>
              <a:t>сложностью задачи и наличием способа ее решения; </a:t>
            </a:r>
            <a:endParaRPr lang="ru-RU" sz="2400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ru-RU" sz="2400" dirty="0" smtClean="0"/>
              <a:t>между </a:t>
            </a:r>
            <a:r>
              <a:rPr lang="ru-RU" sz="2400" dirty="0"/>
              <a:t>потребностями и возможностями их </a:t>
            </a:r>
            <a:r>
              <a:rPr lang="ru-RU" sz="2400" dirty="0" smtClean="0"/>
              <a:t>реализации.</a:t>
            </a:r>
          </a:p>
          <a:p>
            <a:pPr marL="0" indent="0">
              <a:buNone/>
            </a:pPr>
            <a:r>
              <a:rPr lang="ru-RU" sz="2400" dirty="0" smtClean="0"/>
              <a:t> </a:t>
            </a:r>
            <a:r>
              <a:rPr lang="ru-RU" sz="2400" b="1" dirty="0"/>
              <a:t>Проблема обязательно должна быть взята из реальной жизни</a:t>
            </a:r>
            <a:r>
              <a:rPr lang="ru-RU" sz="2400" dirty="0"/>
              <a:t>, знакомая и значимая для студента, ее решение должно быть важно для обучающегося. </a:t>
            </a:r>
          </a:p>
          <a:p>
            <a:pPr marL="0" indent="0">
              <a:buNone/>
            </a:pPr>
            <a:endParaRPr lang="ru-RU" sz="2400" dirty="0" smtClean="0"/>
          </a:p>
        </p:txBody>
      </p:sp>
    </p:spTree>
    <p:extLst>
      <p:ext uri="{BB962C8B-B14F-4D97-AF65-F5344CB8AC3E}">
        <p14:creationId xmlns:p14="http://schemas.microsoft.com/office/powerpoint/2010/main" val="9259789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72737"/>
            <a:ext cx="8911687" cy="800100"/>
          </a:xfrm>
        </p:spPr>
        <p:txBody>
          <a:bodyPr/>
          <a:lstStyle/>
          <a:p>
            <a:pPr algn="ctr"/>
            <a:r>
              <a:rPr lang="ru-RU" dirty="0" smtClean="0"/>
              <a:t>Поисковый этап (продолжение)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04109" y="748145"/>
            <a:ext cx="10328563" cy="5870864"/>
          </a:xfrm>
        </p:spPr>
        <p:txBody>
          <a:bodyPr>
            <a:normAutofit fontScale="92500" lnSpcReduction="10000"/>
          </a:bodyPr>
          <a:lstStyle/>
          <a:p>
            <a:r>
              <a:rPr lang="ru-RU" sz="2800" dirty="0" smtClean="0"/>
              <a:t>Проводим </a:t>
            </a:r>
            <a:r>
              <a:rPr lang="ru-RU" sz="2800" dirty="0"/>
              <a:t>анализ проблемы, выделяя </a:t>
            </a:r>
            <a:r>
              <a:rPr lang="ru-RU" sz="2800" dirty="0" smtClean="0"/>
              <a:t>причины </a:t>
            </a:r>
            <a:r>
              <a:rPr lang="ru-RU" sz="2800" dirty="0"/>
              <a:t>и </a:t>
            </a:r>
            <a:r>
              <a:rPr lang="ru-RU" sz="2800" dirty="0" smtClean="0"/>
              <a:t>последствия </a:t>
            </a:r>
            <a:r>
              <a:rPr lang="ru-RU" sz="2800" dirty="0"/>
              <a:t>ее  существования, определяя, решаема ли </a:t>
            </a:r>
            <a:r>
              <a:rPr lang="ru-RU" sz="2800" dirty="0" smtClean="0"/>
              <a:t>проблема, </a:t>
            </a:r>
            <a:r>
              <a:rPr lang="ru-RU" sz="2800" dirty="0"/>
              <a:t>заинтересован ли кто-то </a:t>
            </a:r>
            <a:r>
              <a:rPr lang="ru-RU" sz="2800" dirty="0" smtClean="0"/>
              <a:t>в </a:t>
            </a:r>
            <a:r>
              <a:rPr lang="ru-RU" sz="2800" dirty="0"/>
              <a:t>решении этой проблемы. </a:t>
            </a:r>
            <a:r>
              <a:rPr lang="ru-RU" sz="2800" dirty="0" smtClean="0"/>
              <a:t>Таким образом точнее определяем </a:t>
            </a:r>
            <a:r>
              <a:rPr lang="ru-RU" sz="2800" dirty="0"/>
              <a:t>тематическое поле проекта</a:t>
            </a:r>
            <a:r>
              <a:rPr lang="ru-RU" sz="2800" dirty="0" smtClean="0"/>
              <a:t>.</a:t>
            </a:r>
          </a:p>
          <a:p>
            <a:r>
              <a:rPr lang="ru-RU" sz="2800" b="1" dirty="0"/>
              <a:t>Определить цель исследования </a:t>
            </a:r>
            <a:r>
              <a:rPr lang="ru-RU" sz="2800" dirty="0"/>
              <a:t>- значит, ответить себе и другим на вопрос о том, зачем мы его проводим.</a:t>
            </a:r>
            <a:r>
              <a:rPr lang="ru-RU" sz="2800" i="1" dirty="0"/>
              <a:t> </a:t>
            </a:r>
            <a:endParaRPr lang="ru-RU" sz="2800" dirty="0"/>
          </a:p>
          <a:p>
            <a:r>
              <a:rPr lang="ru-RU" sz="2800" dirty="0"/>
              <a:t>На основе </a:t>
            </a:r>
            <a:r>
              <a:rPr lang="ru-RU" sz="2800" dirty="0" smtClean="0"/>
              <a:t>проблемы ставим цель </a:t>
            </a:r>
            <a:r>
              <a:rPr lang="ru-RU" sz="2800" dirty="0"/>
              <a:t>своего проекта. </a:t>
            </a:r>
            <a:endParaRPr lang="ru-RU" sz="2800" dirty="0" smtClean="0"/>
          </a:p>
          <a:p>
            <a:r>
              <a:rPr lang="ru-RU" sz="2800" dirty="0" smtClean="0"/>
              <a:t>Цель </a:t>
            </a:r>
            <a:r>
              <a:rPr lang="ru-RU" sz="2800" dirty="0"/>
              <a:t>отвечает на вопрос: «ЧТО должно быть изменено в реальной ситуации (чтобы она совпала с идеальной, с точки зрения </a:t>
            </a:r>
            <a:r>
              <a:rPr lang="ru-RU" sz="2800" dirty="0" smtClean="0"/>
              <a:t>студента)?»</a:t>
            </a:r>
          </a:p>
          <a:p>
            <a:r>
              <a:rPr lang="ru-RU" sz="2800" dirty="0"/>
              <a:t>Определив цель, </a:t>
            </a:r>
            <a:r>
              <a:rPr lang="ru-RU" sz="2800" dirty="0" smtClean="0"/>
              <a:t>предлагаем </a:t>
            </a:r>
            <a:r>
              <a:rPr lang="ru-RU" sz="2800" dirty="0"/>
              <a:t>один или несколько способов </a:t>
            </a:r>
            <a:r>
              <a:rPr lang="ru-RU" sz="2800" dirty="0" smtClean="0"/>
              <a:t>достижения цели </a:t>
            </a:r>
            <a:r>
              <a:rPr lang="ru-RU" sz="2800" dirty="0"/>
              <a:t>(</a:t>
            </a:r>
            <a:r>
              <a:rPr lang="ru-RU" sz="2800" dirty="0" smtClean="0"/>
              <a:t>отвечаем </a:t>
            </a:r>
            <a:r>
              <a:rPr lang="ru-RU" sz="2800" dirty="0"/>
              <a:t>на вопрос: «КАКИМ ОБРАЗОМ?»).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508070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Поисковый этап (продолжение)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Определяем </a:t>
            </a:r>
            <a:r>
              <a:rPr lang="ru-RU" sz="2800" b="1" dirty="0" smtClean="0"/>
              <a:t>задачи</a:t>
            </a:r>
            <a:r>
              <a:rPr lang="ru-RU" sz="2800" dirty="0" smtClean="0"/>
              <a:t>, </a:t>
            </a:r>
            <a:r>
              <a:rPr lang="ru-RU" sz="2800" dirty="0"/>
              <a:t>которые указывают на промежуточные результаты и отвечают на вопрос, ЧТО должно появиться (быть сделано), чтобы цель проекта была достигнута (чтобы результат был получен</a:t>
            </a:r>
            <a:r>
              <a:rPr lang="ru-RU" sz="2800" dirty="0" smtClean="0"/>
              <a:t>).</a:t>
            </a:r>
          </a:p>
          <a:p>
            <a:r>
              <a:rPr lang="ru-RU" sz="2800" dirty="0" smtClean="0"/>
              <a:t>Задачи уточняют цель</a:t>
            </a:r>
            <a:r>
              <a:rPr lang="ru-RU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238975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83127"/>
            <a:ext cx="8911687" cy="1039091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Аналитический этап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74273" y="768927"/>
            <a:ext cx="9902536" cy="5953991"/>
          </a:xfrm>
        </p:spPr>
        <p:txBody>
          <a:bodyPr>
            <a:normAutofit fontScale="92500" lnSpcReduction="10000"/>
          </a:bodyPr>
          <a:lstStyle/>
          <a:p>
            <a:pPr lvl="0" fontAlgn="base"/>
            <a:r>
              <a:rPr lang="ru-RU" sz="2000" b="1" dirty="0" smtClean="0"/>
              <a:t>Проводим </a:t>
            </a:r>
            <a:r>
              <a:rPr lang="ru-RU" sz="2000" b="1" dirty="0"/>
              <a:t>поиск, сбор, систематизацию и анализ информации. </a:t>
            </a:r>
          </a:p>
          <a:p>
            <a:pPr lvl="0" fontAlgn="base"/>
            <a:r>
              <a:rPr lang="ru-RU" sz="2000" b="1" dirty="0" smtClean="0"/>
              <a:t>Осуществляем </a:t>
            </a:r>
            <a:r>
              <a:rPr lang="ru-RU" sz="2000" b="1" dirty="0"/>
              <a:t>выбор. </a:t>
            </a:r>
          </a:p>
          <a:p>
            <a:pPr lvl="0" fontAlgn="base"/>
            <a:r>
              <a:rPr lang="ru-RU" sz="2000" b="1" dirty="0" smtClean="0"/>
              <a:t>Осуществляем </a:t>
            </a:r>
            <a:r>
              <a:rPr lang="ru-RU" sz="2000" b="1" dirty="0"/>
              <a:t>процесс планирования. </a:t>
            </a:r>
          </a:p>
          <a:p>
            <a:pPr lvl="0" fontAlgn="base"/>
            <a:r>
              <a:rPr lang="ru-RU" sz="2000" b="1" dirty="0"/>
              <a:t>Оценивает ресурсы. </a:t>
            </a:r>
            <a:endParaRPr lang="ru-RU" sz="2000" b="1" dirty="0" smtClean="0"/>
          </a:p>
          <a:p>
            <a:pPr marL="0" indent="0">
              <a:buNone/>
            </a:pPr>
            <a:r>
              <a:rPr lang="ru-RU" sz="2000" dirty="0" smtClean="0"/>
              <a:t>Чтобы </a:t>
            </a:r>
            <a:r>
              <a:rPr lang="ru-RU" sz="2000" dirty="0"/>
              <a:t>составить план, надо ответить на вопрос: «Как мы можем узнать что-то новое о том, что исследуем?» Для этого надо определить, какие инструменты или методы </a:t>
            </a:r>
            <a:r>
              <a:rPr lang="ru-RU" sz="2000" dirty="0" smtClean="0"/>
              <a:t>мы можем </a:t>
            </a:r>
            <a:r>
              <a:rPr lang="ru-RU" sz="2000" dirty="0"/>
              <a:t>использовать, а затем выстроить их по порядку. </a:t>
            </a:r>
          </a:p>
          <a:p>
            <a:pPr marL="0" indent="0">
              <a:buNone/>
            </a:pPr>
            <a:r>
              <a:rPr lang="ru-RU" sz="2000" b="1" dirty="0" smtClean="0"/>
              <a:t>Методы </a:t>
            </a:r>
            <a:r>
              <a:rPr lang="ru-RU" sz="2000" b="1" dirty="0"/>
              <a:t>исследования: </a:t>
            </a:r>
          </a:p>
          <a:p>
            <a:pPr lvl="0" fontAlgn="base"/>
            <a:r>
              <a:rPr lang="ru-RU" sz="2000" dirty="0"/>
              <a:t>подумать самостоятельно; </a:t>
            </a:r>
          </a:p>
          <a:p>
            <a:pPr lvl="0" fontAlgn="base"/>
            <a:r>
              <a:rPr lang="ru-RU" sz="2000" dirty="0"/>
              <a:t>прочитать книги о том, что вы исследуете; </a:t>
            </a:r>
          </a:p>
          <a:p>
            <a:pPr lvl="0" fontAlgn="base"/>
            <a:r>
              <a:rPr lang="ru-RU" sz="2000" dirty="0"/>
              <a:t>познакомиться с кино- и телефильмами; </a:t>
            </a:r>
          </a:p>
          <a:p>
            <a:pPr lvl="0" fontAlgn="base"/>
            <a:r>
              <a:rPr lang="ru-RU" sz="2000" dirty="0"/>
              <a:t>найти информацию </a:t>
            </a:r>
            <a:r>
              <a:rPr lang="ru-RU" sz="2000" dirty="0" smtClean="0"/>
              <a:t>в </a:t>
            </a:r>
            <a:r>
              <a:rPr lang="ru-RU" sz="2000" dirty="0"/>
              <a:t>сети Интернет; </a:t>
            </a:r>
          </a:p>
          <a:p>
            <a:pPr lvl="0" fontAlgn="base"/>
            <a:r>
              <a:rPr lang="ru-RU" sz="2000" dirty="0"/>
              <a:t>спросить у других людей; </a:t>
            </a:r>
          </a:p>
          <a:p>
            <a:pPr lvl="0" fontAlgn="base"/>
            <a:r>
              <a:rPr lang="ru-RU" sz="2000" dirty="0"/>
              <a:t>понаблюдать; </a:t>
            </a:r>
          </a:p>
          <a:p>
            <a:pPr lvl="0" fontAlgn="base"/>
            <a:r>
              <a:rPr lang="ru-RU" sz="2000" dirty="0"/>
              <a:t>провести эксперимент.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02981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114300"/>
            <a:ext cx="8911687" cy="1111827"/>
          </a:xfrm>
        </p:spPr>
        <p:txBody>
          <a:bodyPr>
            <a:normAutofit/>
          </a:bodyPr>
          <a:lstStyle/>
          <a:p>
            <a:pPr algn="ctr"/>
            <a:r>
              <a:rPr lang="ru-RU" dirty="0"/>
              <a:t>Аналитический </a:t>
            </a:r>
            <a:r>
              <a:rPr lang="ru-RU" dirty="0" smtClean="0"/>
              <a:t>этап (продолжение)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036618" y="883227"/>
            <a:ext cx="10058400" cy="588125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b="1" dirty="0" smtClean="0"/>
              <a:t>Выдвигаем гипотезу</a:t>
            </a:r>
          </a:p>
          <a:p>
            <a:r>
              <a:rPr lang="ru-RU" sz="2400" u="sng" dirty="0"/>
              <a:t>Гипотеза</a:t>
            </a:r>
            <a:r>
              <a:rPr lang="ru-RU" sz="2400" dirty="0"/>
              <a:t> - это предположение, еще не доказанная логически и не подтвержденная опытом догадка. </a:t>
            </a:r>
            <a:endParaRPr lang="ru-RU" sz="2400" dirty="0" smtClean="0"/>
          </a:p>
          <a:p>
            <a:pPr marL="0" indent="0">
              <a:buNone/>
            </a:pPr>
            <a:r>
              <a:rPr lang="ru-RU" sz="2400" dirty="0" smtClean="0"/>
              <a:t>Обычно </a:t>
            </a:r>
            <a:r>
              <a:rPr lang="ru-RU" sz="2400" dirty="0"/>
              <a:t>гипотезы начинаются со </a:t>
            </a:r>
            <a:r>
              <a:rPr lang="ru-RU" sz="2400" dirty="0" smtClean="0"/>
              <a:t>слов: </a:t>
            </a:r>
            <a:r>
              <a:rPr lang="ru-RU" sz="2400" dirty="0"/>
              <a:t>«предположим», «допустим», «возможно», «если …, то …». </a:t>
            </a:r>
          </a:p>
          <a:p>
            <a:r>
              <a:rPr lang="ru-RU" sz="2400" dirty="0"/>
              <a:t>В результате исследования гипотеза подтверждается или опровергается. В </a:t>
            </a:r>
            <a:r>
              <a:rPr lang="ru-RU" sz="2400"/>
              <a:t>случае </a:t>
            </a:r>
            <a:r>
              <a:rPr lang="ru-RU" sz="2400" smtClean="0"/>
              <a:t>подтверждения </a:t>
            </a:r>
            <a:r>
              <a:rPr lang="ru-RU" sz="2400" dirty="0"/>
              <a:t>она становится теорией, а если ее опровергнуть, то гипотеза превращается в ложное предположение. </a:t>
            </a:r>
          </a:p>
          <a:p>
            <a:r>
              <a:rPr lang="ru-RU" sz="2400" dirty="0"/>
              <a:t>Запишите свою гипотезу. Если гипотез несколько, то их надо пронумеровать, поставив самую важную на первое место, менее важную на второе и так далее.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222684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/>
              <a:t>Этапы работы над проектом (продолжение)</a:t>
            </a:r>
            <a:r>
              <a:rPr lang="ru-RU" dirty="0"/>
              <a:t> </a:t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b="1" i="1" dirty="0" smtClean="0"/>
              <a:t>Практический, презентационный, контрольный этапы</a:t>
            </a:r>
            <a:endParaRPr lang="ru-RU" sz="3600" b="1" i="1" dirty="0"/>
          </a:p>
        </p:txBody>
      </p:sp>
    </p:spTree>
    <p:extLst>
      <p:ext uri="{BB962C8B-B14F-4D97-AF65-F5344CB8AC3E}">
        <p14:creationId xmlns:p14="http://schemas.microsoft.com/office/powerpoint/2010/main" val="31907499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Практический этап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1423555"/>
            <a:ext cx="8915400" cy="5185063"/>
          </a:xfrm>
        </p:spPr>
        <p:txBody>
          <a:bodyPr/>
          <a:lstStyle/>
          <a:p>
            <a:pPr marL="0" lvl="0" indent="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ru-RU" sz="24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Действия студента: </a:t>
            </a:r>
            <a:endParaRPr lang="ru-RU" sz="2400" b="1" dirty="0" smtClean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lvl="0" indent="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</a:pPr>
            <a:endParaRPr lang="ru-RU" sz="24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buClrTx/>
            </a:pP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Выполняет 	запланированные 	действия 	самостоятельно, </a:t>
            </a:r>
            <a:r>
              <a:rPr lang="ru-RU" sz="24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в группе 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	или 	в комбинированном </a:t>
            </a:r>
            <a:r>
              <a:rPr lang="ru-RU" sz="24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режиме</a:t>
            </a:r>
            <a:endParaRPr lang="ru-RU" sz="2400" dirty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buClrTx/>
            </a:pPr>
            <a:endParaRPr lang="ru-RU" sz="24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buClrTx/>
            </a:pP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Осуществляет текущий самоконтроль и обсуждает его </a:t>
            </a:r>
            <a:r>
              <a:rPr lang="ru-RU" sz="24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результаты</a:t>
            </a:r>
            <a:endParaRPr lang="ru-RU" sz="2400" dirty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buClrTx/>
            </a:pPr>
            <a:endParaRPr lang="ru-RU" sz="2400" dirty="0" smtClean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buClrTx/>
            </a:pPr>
            <a:r>
              <a:rPr lang="ru-RU" sz="24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При 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необходимости консультируется с </a:t>
            </a:r>
            <a:r>
              <a:rPr lang="ru-RU" sz="24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руководителем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buClrTx/>
            </a:pPr>
            <a:endParaRPr lang="ru-RU" sz="24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marL="0" indent="0">
              <a:buNone/>
            </a:pPr>
            <a:r>
              <a:rPr lang="ru-RU" sz="2400" b="1" dirty="0" smtClean="0">
                <a:solidFill>
                  <a:schemeClr val="tx1"/>
                </a:solidFill>
              </a:rPr>
              <a:t>Преподаватель </a:t>
            </a:r>
            <a:r>
              <a:rPr lang="ru-RU" sz="2400" b="1" dirty="0">
                <a:solidFill>
                  <a:schemeClr val="tx1"/>
                </a:solidFill>
              </a:rPr>
              <a:t>выступает преимущественно в роли консультанта. 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13" name="Rectangle 20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14" name="Group 21948"/>
          <p:cNvGrpSpPr/>
          <p:nvPr/>
        </p:nvGrpSpPr>
        <p:grpSpPr>
          <a:xfrm>
            <a:off x="1308735" y="4023360"/>
            <a:ext cx="115570" cy="680720"/>
            <a:chOff x="0" y="0"/>
            <a:chExt cx="115824" cy="681228"/>
          </a:xfrm>
        </p:grpSpPr>
        <p:pic>
          <p:nvPicPr>
            <p:cNvPr id="15" name="Picture 832"/>
            <p:cNvPicPr/>
            <p:nvPr/>
          </p:nvPicPr>
          <p:blipFill>
            <a:blip r:embed="rId2"/>
            <a:stretch>
              <a:fillRect/>
            </a:stretch>
          </p:blipFill>
          <p:spPr>
            <a:xfrm>
              <a:off x="0" y="0"/>
              <a:ext cx="115824" cy="155448"/>
            </a:xfrm>
            <a:prstGeom prst="rect">
              <a:avLst/>
            </a:prstGeom>
          </p:spPr>
        </p:pic>
        <p:sp>
          <p:nvSpPr>
            <p:cNvPr id="16" name="Rectangle 833"/>
            <p:cNvSpPr/>
            <p:nvPr/>
          </p:nvSpPr>
          <p:spPr>
            <a:xfrm>
              <a:off x="57912" y="12017"/>
              <a:ext cx="46741" cy="187581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6350" indent="-6350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10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Arial" panose="020B0604020202020204" pitchFamily="34" charset="0"/>
                </a:rPr>
                <a:t> </a:t>
              </a:r>
              <a:endParaRPr lang="ru-RU" sz="12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pic>
          <p:nvPicPr>
            <p:cNvPr id="17" name="Picture 838"/>
            <p:cNvPicPr/>
            <p:nvPr/>
          </p:nvPicPr>
          <p:blipFill>
            <a:blip r:embed="rId2"/>
            <a:stretch>
              <a:fillRect/>
            </a:stretch>
          </p:blipFill>
          <p:spPr>
            <a:xfrm>
              <a:off x="0" y="350520"/>
              <a:ext cx="115824" cy="155448"/>
            </a:xfrm>
            <a:prstGeom prst="rect">
              <a:avLst/>
            </a:prstGeom>
          </p:spPr>
        </p:pic>
        <p:sp>
          <p:nvSpPr>
            <p:cNvPr id="18" name="Rectangle 839"/>
            <p:cNvSpPr/>
            <p:nvPr/>
          </p:nvSpPr>
          <p:spPr>
            <a:xfrm>
              <a:off x="57912" y="362538"/>
              <a:ext cx="46741" cy="187580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6350" indent="-6350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10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Arial" panose="020B0604020202020204" pitchFamily="34" charset="0"/>
                </a:rPr>
                <a:t> </a:t>
              </a:r>
              <a:endParaRPr lang="ru-RU" sz="12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pic>
          <p:nvPicPr>
            <p:cNvPr id="19" name="Picture 842"/>
            <p:cNvPicPr/>
            <p:nvPr/>
          </p:nvPicPr>
          <p:blipFill>
            <a:blip r:embed="rId2"/>
            <a:stretch>
              <a:fillRect/>
            </a:stretch>
          </p:blipFill>
          <p:spPr>
            <a:xfrm>
              <a:off x="0" y="525780"/>
              <a:ext cx="115824" cy="155448"/>
            </a:xfrm>
            <a:prstGeom prst="rect">
              <a:avLst/>
            </a:prstGeom>
          </p:spPr>
        </p:pic>
        <p:sp>
          <p:nvSpPr>
            <p:cNvPr id="20" name="Rectangle 843"/>
            <p:cNvSpPr/>
            <p:nvPr/>
          </p:nvSpPr>
          <p:spPr>
            <a:xfrm>
              <a:off x="57912" y="537797"/>
              <a:ext cx="46741" cy="187581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6350" indent="-6350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10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Arial" panose="020B0604020202020204" pitchFamily="34" charset="0"/>
                </a:rPr>
                <a:t> </a:t>
              </a:r>
              <a:endParaRPr lang="ru-RU" sz="12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386146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/>
              <a:t>Как составить план исследовательской работы?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/>
              <a:t>Для того </a:t>
            </a:r>
            <a:r>
              <a:rPr lang="ru-RU" sz="2800" u="sng" dirty="0"/>
              <a:t>чтобы составить план</a:t>
            </a:r>
            <a:r>
              <a:rPr lang="ru-RU" sz="2800" dirty="0"/>
              <a:t>, надо ответить на вопрос: «Как мы можем узнать что-то новое о том, что </a:t>
            </a:r>
            <a:r>
              <a:rPr lang="ru-RU" sz="2800" dirty="0" smtClean="0"/>
              <a:t>исследуем</a:t>
            </a:r>
            <a:r>
              <a:rPr lang="ru-RU" sz="2800" dirty="0"/>
              <a:t>?» </a:t>
            </a:r>
            <a:endParaRPr lang="ru-RU" sz="2800" dirty="0" smtClean="0"/>
          </a:p>
          <a:p>
            <a:pPr marL="0" indent="0">
              <a:buNone/>
            </a:pPr>
            <a:endParaRPr lang="ru-RU" sz="2800" dirty="0" smtClean="0"/>
          </a:p>
          <a:p>
            <a:pPr marL="0" indent="0">
              <a:buNone/>
            </a:pPr>
            <a:r>
              <a:rPr lang="ru-RU" sz="2800" dirty="0"/>
              <a:t>Для этого надо </a:t>
            </a:r>
            <a:r>
              <a:rPr lang="ru-RU" sz="2800" u="sng" dirty="0"/>
              <a:t>определить</a:t>
            </a:r>
            <a:r>
              <a:rPr lang="ru-RU" sz="2800" dirty="0"/>
              <a:t>, какие </a:t>
            </a:r>
            <a:r>
              <a:rPr lang="ru-RU" sz="2800" u="sng" dirty="0" smtClean="0"/>
              <a:t>методы</a:t>
            </a:r>
            <a:r>
              <a:rPr lang="ru-RU" sz="2800" dirty="0" smtClean="0"/>
              <a:t> можно </a:t>
            </a:r>
            <a:r>
              <a:rPr lang="ru-RU" sz="2800" dirty="0"/>
              <a:t>использовать, а затем </a:t>
            </a:r>
            <a:r>
              <a:rPr lang="ru-RU" sz="2800" u="sng" dirty="0"/>
              <a:t>выстроить их по порядку</a:t>
            </a:r>
            <a:r>
              <a:rPr lang="ru-RU" sz="2800" dirty="0"/>
              <a:t>.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79716202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Методы </a:t>
            </a:r>
            <a:r>
              <a:rPr lang="ru-RU" b="1" dirty="0"/>
              <a:t>исследования: </a:t>
            </a:r>
            <a:br>
              <a:rPr lang="ru-RU" b="1" dirty="0"/>
            </a:b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1652155"/>
            <a:ext cx="8915400" cy="4831771"/>
          </a:xfrm>
        </p:spPr>
        <p:txBody>
          <a:bodyPr>
            <a:normAutofit lnSpcReduction="10000"/>
          </a:bodyPr>
          <a:lstStyle/>
          <a:p>
            <a:pPr lvl="0" fontAlgn="base"/>
            <a:r>
              <a:rPr lang="ru-RU" sz="2800" dirty="0" smtClean="0"/>
              <a:t>самоанализ; </a:t>
            </a:r>
            <a:endParaRPr lang="ru-RU" sz="2800" dirty="0"/>
          </a:p>
          <a:p>
            <a:pPr lvl="0" fontAlgn="base"/>
            <a:r>
              <a:rPr lang="ru-RU" sz="2800" dirty="0" smtClean="0"/>
              <a:t>изучение учебной литературы; </a:t>
            </a:r>
            <a:endParaRPr lang="ru-RU" sz="2800" dirty="0"/>
          </a:p>
          <a:p>
            <a:pPr lvl="0" fontAlgn="base"/>
            <a:r>
              <a:rPr lang="ru-RU" sz="2800" dirty="0" smtClean="0"/>
              <a:t>знакомство </a:t>
            </a:r>
            <a:r>
              <a:rPr lang="ru-RU" sz="2800" dirty="0"/>
              <a:t>с кино- и телефильмами; </a:t>
            </a:r>
          </a:p>
          <a:p>
            <a:pPr lvl="0" fontAlgn="base"/>
            <a:r>
              <a:rPr lang="ru-RU" sz="2800" dirty="0" smtClean="0"/>
              <a:t>изучение источников информации в </a:t>
            </a:r>
            <a:r>
              <a:rPr lang="ru-RU" sz="2800" dirty="0"/>
              <a:t>сети Интернет; </a:t>
            </a:r>
          </a:p>
          <a:p>
            <a:pPr lvl="0" fontAlgn="base"/>
            <a:r>
              <a:rPr lang="ru-RU" sz="2800" dirty="0" smtClean="0"/>
              <a:t>беседа с людьми; </a:t>
            </a:r>
            <a:endParaRPr lang="ru-RU" sz="2800" dirty="0"/>
          </a:p>
          <a:p>
            <a:pPr lvl="0" fontAlgn="base"/>
            <a:r>
              <a:rPr lang="ru-RU" sz="2800" dirty="0" smtClean="0"/>
              <a:t>наблюдение; </a:t>
            </a:r>
            <a:endParaRPr lang="ru-RU" sz="2800" dirty="0"/>
          </a:p>
          <a:p>
            <a:pPr lvl="0" fontAlgn="base"/>
            <a:r>
              <a:rPr lang="ru-RU" sz="2800" dirty="0" smtClean="0"/>
              <a:t>Эксперимент</a:t>
            </a:r>
          </a:p>
          <a:p>
            <a:pPr marL="0" lvl="0" indent="0" fontAlgn="base">
              <a:buNone/>
            </a:pPr>
            <a:r>
              <a:rPr lang="ru-RU" sz="2800" b="1" i="1" dirty="0" smtClean="0"/>
              <a:t>Подбор методов </a:t>
            </a:r>
            <a:r>
              <a:rPr lang="ru-RU" sz="2800" b="1" i="1" dirty="0"/>
              <a:t>и план работы зависят от того, что вы исследуете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8090297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Основные особенности методов </a:t>
            </a:r>
            <a:r>
              <a:rPr lang="ru-RU" b="1" dirty="0"/>
              <a:t>исследования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b="1" dirty="0" smtClean="0"/>
              <a:t>1. Самоанализ </a:t>
            </a:r>
          </a:p>
          <a:p>
            <a:pPr marL="0" indent="0">
              <a:buNone/>
            </a:pPr>
            <a:r>
              <a:rPr lang="ru-RU" sz="2800" i="1" u="sng" dirty="0" smtClean="0"/>
              <a:t>Задать </a:t>
            </a:r>
            <a:r>
              <a:rPr lang="ru-RU" sz="2800" i="1" u="sng" dirty="0"/>
              <a:t>себе вопросы: </a:t>
            </a:r>
          </a:p>
          <a:p>
            <a:pPr lvl="0" fontAlgn="base"/>
            <a:r>
              <a:rPr lang="ru-RU" sz="2800" dirty="0"/>
              <a:t>Что я знаю об этом? </a:t>
            </a:r>
          </a:p>
          <a:p>
            <a:pPr lvl="0" fontAlgn="base"/>
            <a:r>
              <a:rPr lang="ru-RU" sz="2800" dirty="0"/>
              <a:t>Какие суждения могу высказать по этому поводу? </a:t>
            </a:r>
          </a:p>
          <a:p>
            <a:r>
              <a:rPr lang="ru-RU" sz="2800" dirty="0"/>
              <a:t>Какие выводы и умозаключения я могу сделать  из того, что мне уже известно?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5364288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70365" y="207818"/>
            <a:ext cx="9634248" cy="935182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Структура проекта</a:t>
            </a:r>
            <a:endParaRPr lang="ru-RU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01073192"/>
              </p:ext>
            </p:extLst>
          </p:nvPr>
        </p:nvGraphicFramePr>
        <p:xfrm>
          <a:off x="1288474" y="1143000"/>
          <a:ext cx="10609118" cy="562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3512623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prstClr val="black">
                    <a:lumMod val="85000"/>
                    <a:lumOff val="15000"/>
                  </a:prstClr>
                </a:solidFill>
              </a:rPr>
              <a:t>Основные особенности методов исследования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3200" b="1" dirty="0" smtClean="0"/>
              <a:t>2. Изучение учебно-научной литературы</a:t>
            </a:r>
          </a:p>
          <a:p>
            <a:pPr marL="0" indent="0">
              <a:buNone/>
            </a:pPr>
            <a:endParaRPr lang="ru-RU" sz="3200" b="1" dirty="0" smtClean="0"/>
          </a:p>
          <a:p>
            <a:r>
              <a:rPr lang="ru-RU" sz="2800" dirty="0" smtClean="0"/>
              <a:t>Изучить </a:t>
            </a:r>
            <a:r>
              <a:rPr lang="ru-RU" sz="2800" dirty="0"/>
              <a:t>уже </a:t>
            </a:r>
            <a:r>
              <a:rPr lang="ru-RU" sz="2800" dirty="0" smtClean="0"/>
              <a:t>известное и двигаться дальше открывать новое.</a:t>
            </a:r>
          </a:p>
          <a:p>
            <a:r>
              <a:rPr lang="ru-RU" sz="2800" dirty="0" smtClean="0"/>
              <a:t>Запишите </a:t>
            </a:r>
            <a:r>
              <a:rPr lang="ru-RU" sz="2800" dirty="0"/>
              <a:t>все, что вы узнали из книг.        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0686244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prstClr val="black">
                    <a:lumMod val="85000"/>
                    <a:lumOff val="15000"/>
                  </a:prstClr>
                </a:solidFill>
              </a:rPr>
              <a:t>Основные особенности методов исследования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ru-RU" sz="3200" b="1" dirty="0" smtClean="0"/>
              <a:t>3. Знакомство </a:t>
            </a:r>
            <a:r>
              <a:rPr lang="ru-RU" sz="3200" b="1" dirty="0"/>
              <a:t>с кино- и телефильмами </a:t>
            </a:r>
            <a:endParaRPr lang="ru-RU" sz="3200" b="1" dirty="0" smtClean="0"/>
          </a:p>
          <a:p>
            <a:pPr marL="0" lvl="0" indent="0">
              <a:buNone/>
            </a:pPr>
            <a:endParaRPr lang="ru-RU" dirty="0"/>
          </a:p>
          <a:p>
            <a:r>
              <a:rPr lang="ru-RU" sz="2800" dirty="0" smtClean="0"/>
              <a:t>Просмотрите научные, научно-популярные и художественные фильмы по теме исследования.</a:t>
            </a:r>
          </a:p>
          <a:p>
            <a:r>
              <a:rPr lang="ru-RU" sz="2800" dirty="0" smtClean="0"/>
              <a:t>Запишите </a:t>
            </a:r>
            <a:r>
              <a:rPr lang="ru-RU" sz="2800" dirty="0"/>
              <a:t>все, что вы узнали нового из </a:t>
            </a:r>
            <a:r>
              <a:rPr lang="ru-RU" sz="2800" dirty="0" smtClean="0"/>
              <a:t>фильмов.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82020195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prstClr val="black">
                    <a:lumMod val="85000"/>
                    <a:lumOff val="15000"/>
                  </a:prstClr>
                </a:solidFill>
              </a:rPr>
              <a:t>Основные особенности методов исследования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1905001"/>
            <a:ext cx="8915400" cy="477635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3200" b="1" dirty="0" smtClean="0"/>
              <a:t>4. Изучение источников информации в сети Интернет</a:t>
            </a:r>
            <a:endParaRPr lang="ru-RU" sz="3200" b="1" dirty="0"/>
          </a:p>
          <a:p>
            <a:r>
              <a:rPr lang="ru-RU" sz="2800" dirty="0" smtClean="0"/>
              <a:t>Изучите Интернет-источники по теме исследования.</a:t>
            </a:r>
          </a:p>
          <a:p>
            <a:r>
              <a:rPr lang="ru-RU" sz="2800" dirty="0"/>
              <a:t>Запишите все, что </a:t>
            </a:r>
            <a:r>
              <a:rPr lang="ru-RU" sz="2800" dirty="0" smtClean="0"/>
              <a:t>помог </a:t>
            </a:r>
            <a:r>
              <a:rPr lang="ru-RU" sz="2800" dirty="0"/>
              <a:t>узнать компьютер. </a:t>
            </a:r>
            <a:endParaRPr lang="ru-RU" sz="2800" dirty="0" smtClean="0"/>
          </a:p>
          <a:p>
            <a:pPr marL="0" indent="0">
              <a:buNone/>
            </a:pPr>
            <a:endParaRPr lang="ru-RU" sz="2800" dirty="0" smtClean="0"/>
          </a:p>
          <a:p>
            <a:pPr marL="0" indent="0">
              <a:buNone/>
            </a:pPr>
            <a:r>
              <a:rPr lang="ru-RU" sz="2800" b="1" i="1" dirty="0"/>
              <a:t>Компьютер </a:t>
            </a:r>
            <a:r>
              <a:rPr lang="ru-RU" sz="2800" b="1" i="1" dirty="0" smtClean="0"/>
              <a:t>поможет строить </a:t>
            </a:r>
            <a:r>
              <a:rPr lang="ru-RU" sz="2800" b="1" i="1" dirty="0"/>
              <a:t>математические модели, проводить эксперименты с компьютерными (виртуальными) копиями объектов, готовить тексты, чертежи, схемы, рисунки.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6497511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prstClr val="black">
                    <a:lumMod val="85000"/>
                    <a:lumOff val="15000"/>
                  </a:prstClr>
                </a:solidFill>
              </a:rPr>
              <a:t>Основные особенности методов исследования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3200" b="1" dirty="0" smtClean="0"/>
              <a:t>5. Беседа </a:t>
            </a:r>
            <a:r>
              <a:rPr lang="ru-RU" sz="3200" b="1" dirty="0"/>
              <a:t>с людьми</a:t>
            </a:r>
            <a:endParaRPr lang="ru-RU" sz="3200" b="1" dirty="0" smtClean="0"/>
          </a:p>
          <a:p>
            <a:r>
              <a:rPr lang="ru-RU" sz="2800" dirty="0" smtClean="0"/>
              <a:t>Побеседуйте со специалистами и другими людьми.</a:t>
            </a:r>
          </a:p>
          <a:p>
            <a:r>
              <a:rPr lang="ru-RU" sz="2800" dirty="0"/>
              <a:t>Запишите информацию, полученную от </a:t>
            </a:r>
            <a:r>
              <a:rPr lang="ru-RU" sz="2800" dirty="0" smtClean="0"/>
              <a:t>людей.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32959992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prstClr val="black">
                    <a:lumMod val="85000"/>
                    <a:lumOff val="15000"/>
                  </a:prstClr>
                </a:solidFill>
              </a:rPr>
              <a:t>Основные особенности методов исследования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b="1" dirty="0" smtClean="0"/>
              <a:t>6. Наблюдение.</a:t>
            </a:r>
          </a:p>
          <a:p>
            <a:pPr marL="0" indent="0">
              <a:buNone/>
            </a:pPr>
            <a:r>
              <a:rPr lang="ru-RU" sz="3200" b="1" dirty="0" smtClean="0"/>
              <a:t> </a:t>
            </a:r>
          </a:p>
          <a:p>
            <a:r>
              <a:rPr lang="ru-RU" sz="2800" dirty="0" smtClean="0"/>
              <a:t>Наблюдайте и анализируйте. </a:t>
            </a:r>
            <a:endParaRPr lang="ru-RU" sz="2800" dirty="0"/>
          </a:p>
          <a:p>
            <a:r>
              <a:rPr lang="ru-RU" sz="2800" dirty="0"/>
              <a:t>Запишите информацию, полученную с помощью наблюдений.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152134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prstClr val="black">
                    <a:lumMod val="85000"/>
                    <a:lumOff val="15000"/>
                  </a:prstClr>
                </a:solidFill>
              </a:rPr>
              <a:t>Основные особенности методов исследования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92925" y="2143990"/>
            <a:ext cx="8915400" cy="412172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3500" b="1" dirty="0" smtClean="0"/>
              <a:t>7. Эксперимент</a:t>
            </a:r>
          </a:p>
          <a:p>
            <a:r>
              <a:rPr lang="ru-RU" sz="3000" b="1" i="1" dirty="0" smtClean="0"/>
              <a:t>Эксперимент</a:t>
            </a:r>
            <a:r>
              <a:rPr lang="ru-RU" sz="3000" dirty="0" smtClean="0"/>
              <a:t> (от </a:t>
            </a:r>
            <a:r>
              <a:rPr lang="ru-RU" sz="3000" dirty="0"/>
              <a:t>латинского «</a:t>
            </a:r>
            <a:r>
              <a:rPr lang="ru-RU" sz="3000" dirty="0" err="1" smtClean="0"/>
              <a:t>experimentum</a:t>
            </a:r>
            <a:r>
              <a:rPr lang="ru-RU" sz="3000" dirty="0" smtClean="0"/>
              <a:t>» – «проба</a:t>
            </a:r>
            <a:r>
              <a:rPr lang="ru-RU" sz="3000" dirty="0"/>
              <a:t>, опыт</a:t>
            </a:r>
            <a:r>
              <a:rPr lang="ru-RU" sz="3000" dirty="0" smtClean="0"/>
              <a:t>») - </a:t>
            </a:r>
            <a:r>
              <a:rPr lang="ru-RU" sz="3000" dirty="0"/>
              <a:t>ведущий метод познания в большинстве </a:t>
            </a:r>
            <a:r>
              <a:rPr lang="ru-RU" sz="3000" dirty="0" smtClean="0"/>
              <a:t>наук, с помощью которого в </a:t>
            </a:r>
            <a:r>
              <a:rPr lang="ru-RU" sz="3000" dirty="0"/>
              <a:t>строго контролируемых и управляемых условиях исследуются самые разные явления. </a:t>
            </a:r>
            <a:endParaRPr lang="ru-RU" sz="3000" dirty="0" smtClean="0"/>
          </a:p>
          <a:p>
            <a:endParaRPr lang="ru-RU" sz="3000" dirty="0"/>
          </a:p>
          <a:p>
            <a:r>
              <a:rPr lang="ru-RU" sz="3000" dirty="0"/>
              <a:t>Опишите сначала планы, а затем результаты своих </a:t>
            </a:r>
            <a:r>
              <a:rPr lang="ru-RU" sz="3000" dirty="0" smtClean="0"/>
              <a:t>экспериментов.</a:t>
            </a:r>
            <a:endParaRPr lang="ru-RU" sz="3000" dirty="0"/>
          </a:p>
        </p:txBody>
      </p:sp>
    </p:spTree>
    <p:extLst>
      <p:ext uri="{BB962C8B-B14F-4D97-AF65-F5344CB8AC3E}">
        <p14:creationId xmlns:p14="http://schemas.microsoft.com/office/powerpoint/2010/main" val="341370942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К концу практического этапа должны быть: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2497282"/>
            <a:ext cx="8915400" cy="3777622"/>
          </a:xfrm>
        </p:spPr>
        <p:txBody>
          <a:bodyPr>
            <a:normAutofit/>
          </a:bodyPr>
          <a:lstStyle/>
          <a:p>
            <a:r>
              <a:rPr lang="ru-RU" sz="2800" dirty="0" smtClean="0"/>
              <a:t>собраны </a:t>
            </a:r>
            <a:r>
              <a:rPr lang="ru-RU" sz="2800" dirty="0"/>
              <a:t>все </a:t>
            </a:r>
            <a:r>
              <a:rPr lang="ru-RU" sz="2800" dirty="0" smtClean="0"/>
              <a:t>сведения</a:t>
            </a:r>
          </a:p>
          <a:p>
            <a:r>
              <a:rPr lang="ru-RU" sz="2800" dirty="0" smtClean="0"/>
              <a:t>сделаны </a:t>
            </a:r>
            <a:r>
              <a:rPr lang="ru-RU" sz="2800" dirty="0"/>
              <a:t>все необходимые расчеты </a:t>
            </a:r>
            <a:r>
              <a:rPr lang="ru-RU" sz="2800" dirty="0" smtClean="0"/>
              <a:t>и наблюдения</a:t>
            </a:r>
          </a:p>
          <a:p>
            <a:r>
              <a:rPr lang="ru-RU" sz="2800" dirty="0" smtClean="0"/>
              <a:t>проведены эксперименты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63105381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dirty="0" smtClean="0"/>
              <a:t>Презентационный этап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589212" y="2548965"/>
            <a:ext cx="4342893" cy="4142779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sz="2800" dirty="0" smtClean="0"/>
              <a:t>видеофильм</a:t>
            </a:r>
            <a:endParaRPr lang="ru-RU" sz="2800" dirty="0"/>
          </a:p>
          <a:p>
            <a:pPr marL="0" indent="0">
              <a:buNone/>
            </a:pPr>
            <a:r>
              <a:rPr lang="ru-RU" sz="2800" dirty="0" smtClean="0"/>
              <a:t>альбом</a:t>
            </a:r>
            <a:endParaRPr lang="ru-RU" sz="2800" dirty="0"/>
          </a:p>
          <a:p>
            <a:pPr marL="0" indent="0">
              <a:buNone/>
            </a:pPr>
            <a:r>
              <a:rPr lang="ru-RU" sz="2800" dirty="0" smtClean="0"/>
              <a:t>газета </a:t>
            </a:r>
            <a:endParaRPr lang="ru-RU" sz="2800" dirty="0"/>
          </a:p>
          <a:p>
            <a:pPr marL="0" indent="0">
              <a:buNone/>
            </a:pPr>
            <a:r>
              <a:rPr lang="ru-RU" sz="2800" dirty="0" smtClean="0"/>
              <a:t>бюллетень</a:t>
            </a:r>
            <a:endParaRPr lang="ru-RU" sz="2800" dirty="0"/>
          </a:p>
          <a:p>
            <a:pPr marL="0" indent="0">
              <a:buNone/>
            </a:pPr>
            <a:r>
              <a:rPr lang="ru-RU" sz="2800" dirty="0" smtClean="0"/>
              <a:t>альманах </a:t>
            </a:r>
            <a:endParaRPr lang="ru-RU" sz="2800" dirty="0"/>
          </a:p>
          <a:p>
            <a:pPr marL="0" indent="0">
              <a:buNone/>
            </a:pPr>
            <a:r>
              <a:rPr lang="ru-RU" sz="2800" dirty="0" smtClean="0"/>
              <a:t>аппарат </a:t>
            </a:r>
            <a:endParaRPr lang="ru-RU" sz="2800" dirty="0"/>
          </a:p>
          <a:p>
            <a:pPr marL="0" indent="0">
              <a:buNone/>
            </a:pPr>
            <a:r>
              <a:rPr lang="ru-RU" sz="2800" dirty="0" smtClean="0"/>
              <a:t>сайт</a:t>
            </a:r>
            <a:endParaRPr lang="ru-RU" sz="2800" dirty="0"/>
          </a:p>
          <a:p>
            <a:pPr marL="0" indent="0">
              <a:buNone/>
            </a:pPr>
            <a:r>
              <a:rPr lang="ru-RU" sz="2800" dirty="0" smtClean="0"/>
              <a:t>костюм</a:t>
            </a:r>
            <a:endParaRPr lang="ru-RU" sz="2800" dirty="0"/>
          </a:p>
          <a:p>
            <a:pPr marL="0" indent="0">
              <a:buNone/>
            </a:pPr>
            <a:r>
              <a:rPr lang="ru-RU" sz="2800" dirty="0" smtClean="0"/>
              <a:t>макет</a:t>
            </a:r>
            <a:endParaRPr lang="ru-RU" sz="2800" dirty="0"/>
          </a:p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2589213" y="1652155"/>
            <a:ext cx="8916418" cy="540327"/>
          </a:xfrm>
        </p:spPr>
        <p:txBody>
          <a:bodyPr/>
          <a:lstStyle/>
          <a:p>
            <a:pPr algn="ctr"/>
            <a:r>
              <a:rPr lang="ru-RU" b="1" i="1" dirty="0"/>
              <a:t>Каждый проект должен завершаться получением какого-либо продукта: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4146006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sz="3000" dirty="0" smtClean="0"/>
              <a:t>словарь</a:t>
            </a:r>
            <a:endParaRPr lang="ru-RU" sz="3000" dirty="0"/>
          </a:p>
          <a:p>
            <a:pPr marL="0" indent="0">
              <a:buNone/>
            </a:pPr>
            <a:r>
              <a:rPr lang="ru-RU" sz="3000" dirty="0"/>
              <a:t>прибор</a:t>
            </a:r>
          </a:p>
          <a:p>
            <a:pPr marL="0" indent="0">
              <a:buNone/>
            </a:pPr>
            <a:r>
              <a:rPr lang="ru-RU" sz="3000" dirty="0" smtClean="0"/>
              <a:t>атлас</a:t>
            </a:r>
            <a:endParaRPr lang="ru-RU" sz="3000" dirty="0"/>
          </a:p>
          <a:p>
            <a:pPr marL="0" indent="0">
              <a:buNone/>
            </a:pPr>
            <a:r>
              <a:rPr lang="ru-RU" sz="3000" dirty="0"/>
              <a:t>передвижная </a:t>
            </a:r>
            <a:r>
              <a:rPr lang="ru-RU" sz="3000" dirty="0" smtClean="0"/>
              <a:t>выставка</a:t>
            </a:r>
            <a:endParaRPr lang="ru-RU" sz="3000" dirty="0"/>
          </a:p>
          <a:p>
            <a:pPr marL="0" indent="0">
              <a:buNone/>
            </a:pPr>
            <a:r>
              <a:rPr lang="ru-RU" sz="3000" dirty="0" smtClean="0"/>
              <a:t>виртуальная </a:t>
            </a:r>
            <a:r>
              <a:rPr lang="ru-RU" sz="3000" dirty="0"/>
              <a:t>экскурсия</a:t>
            </a:r>
          </a:p>
          <a:p>
            <a:pPr marL="0" indent="0">
              <a:buNone/>
            </a:pPr>
            <a:r>
              <a:rPr lang="ru-RU" sz="3000" dirty="0"/>
              <a:t>генеалогическое </a:t>
            </a:r>
            <a:r>
              <a:rPr lang="ru-RU" sz="3000" dirty="0" smtClean="0"/>
              <a:t>древо</a:t>
            </a:r>
          </a:p>
          <a:p>
            <a:pPr marL="0" indent="0">
              <a:buNone/>
            </a:pPr>
            <a:r>
              <a:rPr lang="ru-RU" sz="3000" dirty="0" smtClean="0"/>
              <a:t>буклет</a:t>
            </a:r>
            <a:endParaRPr lang="ru-RU" sz="3000" dirty="0"/>
          </a:p>
          <a:p>
            <a:pPr marL="0" indent="0">
              <a:buNone/>
            </a:pPr>
            <a:r>
              <a:rPr lang="ru-RU" sz="3000" dirty="0"/>
              <a:t>игра</a:t>
            </a:r>
          </a:p>
          <a:p>
            <a:pPr marL="0" indent="0">
              <a:buNone/>
            </a:pPr>
            <a:r>
              <a:rPr lang="ru-RU" sz="3000" dirty="0" smtClean="0"/>
              <a:t>комплекс упражнений</a:t>
            </a:r>
          </a:p>
          <a:p>
            <a:pPr marL="0" indent="0">
              <a:buNone/>
            </a:pPr>
            <a:r>
              <a:rPr lang="ru-RU" sz="3000" dirty="0" smtClean="0"/>
              <a:t>реферат и </a:t>
            </a:r>
            <a:r>
              <a:rPr lang="ru-RU" sz="3000" dirty="0"/>
              <a:t>т.д. 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3606631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i="1" dirty="0"/>
              <a:t>Подготовка к защите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1797627"/>
            <a:ext cx="8915400" cy="4603173"/>
          </a:xfrm>
        </p:spPr>
        <p:txBody>
          <a:bodyPr>
            <a:normAutofit/>
          </a:bodyPr>
          <a:lstStyle/>
          <a:p>
            <a:r>
              <a:rPr lang="ru-RU" sz="2800" dirty="0"/>
              <a:t>кратко изложить на бумаге самое </a:t>
            </a:r>
            <a:r>
              <a:rPr lang="ru-RU" sz="2800" dirty="0" smtClean="0"/>
              <a:t>главное</a:t>
            </a:r>
          </a:p>
          <a:p>
            <a:r>
              <a:rPr lang="ru-RU" sz="2800" dirty="0" smtClean="0"/>
              <a:t>рассказать </a:t>
            </a:r>
            <a:r>
              <a:rPr lang="ru-RU" sz="2800" dirty="0"/>
              <a:t>об этом </a:t>
            </a:r>
            <a:r>
              <a:rPr lang="ru-RU" sz="2800" dirty="0" smtClean="0"/>
              <a:t>аудитории слушателей, используя наглядные средства (презентацию)</a:t>
            </a:r>
          </a:p>
          <a:p>
            <a:endParaRPr lang="ru-RU" sz="2800" dirty="0" smtClean="0"/>
          </a:p>
          <a:p>
            <a:pPr marL="0" indent="0">
              <a:buNone/>
            </a:pPr>
            <a:r>
              <a:rPr lang="ru-RU" sz="2800" b="1" i="1" dirty="0" smtClean="0"/>
              <a:t>Все </a:t>
            </a:r>
            <a:r>
              <a:rPr lang="ru-RU" sz="2800" b="1" i="1" dirty="0"/>
              <a:t>предложенные вами мысли, новые идеи и информация должны быть доказаны. Поэтому </a:t>
            </a:r>
            <a:r>
              <a:rPr lang="ru-RU" sz="2800" b="1" i="1" dirty="0" smtClean="0"/>
              <a:t>результаты </a:t>
            </a:r>
            <a:r>
              <a:rPr lang="ru-RU" sz="2800" b="1" i="1" dirty="0"/>
              <a:t>исследования надо </a:t>
            </a:r>
            <a:r>
              <a:rPr lang="ru-RU" sz="2800" b="1" i="1" u="sng" dirty="0"/>
              <a:t>не просто докладывать</a:t>
            </a:r>
            <a:r>
              <a:rPr lang="ru-RU" sz="2800" b="1" i="1" dirty="0"/>
              <a:t> - </a:t>
            </a:r>
            <a:r>
              <a:rPr lang="ru-RU" sz="2800" b="1" i="1" u="sng" dirty="0"/>
              <a:t>их надо защищать</a:t>
            </a:r>
            <a:r>
              <a:rPr lang="ru-RU" sz="2800" b="1" i="1" dirty="0"/>
              <a:t>. </a:t>
            </a:r>
            <a:endParaRPr lang="ru-RU" sz="2800" b="1" i="1" dirty="0"/>
          </a:p>
        </p:txBody>
      </p:sp>
    </p:spTree>
    <p:extLst>
      <p:ext uri="{BB962C8B-B14F-4D97-AF65-F5344CB8AC3E}">
        <p14:creationId xmlns:p14="http://schemas.microsoft.com/office/powerpoint/2010/main" val="366536092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125346"/>
            <a:ext cx="8911687" cy="757881"/>
          </a:xfrm>
        </p:spPr>
        <p:txBody>
          <a:bodyPr>
            <a:normAutofit fontScale="90000"/>
          </a:bodyPr>
          <a:lstStyle/>
          <a:p>
            <a:r>
              <a:rPr lang="ru-RU" b="1" i="1" dirty="0"/>
              <a:t>Для </a:t>
            </a:r>
            <a:r>
              <a:rPr lang="ru-RU" b="1" i="1" dirty="0" smtClean="0"/>
              <a:t>защиты </a:t>
            </a:r>
            <a:r>
              <a:rPr lang="ru-RU" b="1" i="1" dirty="0"/>
              <a:t>потребуется: </a:t>
            </a:r>
            <a:br>
              <a:rPr lang="ru-RU" b="1" i="1" dirty="0"/>
            </a:br>
            <a:endParaRPr lang="ru-RU" b="1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1" y="883227"/>
            <a:ext cx="9349943" cy="5891646"/>
          </a:xfrm>
        </p:spPr>
        <p:txBody>
          <a:bodyPr>
            <a:normAutofit fontScale="92500" lnSpcReduction="20000"/>
          </a:bodyPr>
          <a:lstStyle/>
          <a:p>
            <a:pPr marL="0" lvl="0" indent="0" fontAlgn="base">
              <a:buNone/>
            </a:pPr>
            <a:r>
              <a:rPr lang="ru-RU" sz="2000" b="1" dirty="0" smtClean="0"/>
              <a:t>1. </a:t>
            </a:r>
            <a:r>
              <a:rPr lang="ru-RU" sz="2400" b="1" dirty="0" smtClean="0"/>
              <a:t>Дать </a:t>
            </a:r>
            <a:r>
              <a:rPr lang="ru-RU" sz="2400" b="1" dirty="0"/>
              <a:t>определения основным понятиям, используемым в </a:t>
            </a:r>
            <a:r>
              <a:rPr lang="ru-RU" sz="2400" b="1" dirty="0" smtClean="0"/>
              <a:t>исследовании.</a:t>
            </a:r>
          </a:p>
          <a:p>
            <a:pPr marL="0" indent="0" fontAlgn="base">
              <a:buNone/>
            </a:pPr>
            <a:r>
              <a:rPr lang="ru-RU" sz="2400" dirty="0" smtClean="0"/>
              <a:t>Понятия </a:t>
            </a:r>
            <a:r>
              <a:rPr lang="ru-RU" sz="2400" dirty="0"/>
              <a:t>- это краткие и точные характеристики предметов. </a:t>
            </a:r>
            <a:r>
              <a:rPr lang="ru-RU" sz="2400" dirty="0" smtClean="0"/>
              <a:t>Готовясь </a:t>
            </a:r>
            <a:r>
              <a:rPr lang="ru-RU" sz="2400" dirty="0"/>
              <a:t>защитить свою исследовательскую работу, </a:t>
            </a:r>
            <a:r>
              <a:rPr lang="ru-RU" sz="2400" dirty="0" smtClean="0"/>
              <a:t>подумайте</a:t>
            </a:r>
            <a:r>
              <a:rPr lang="ru-RU" sz="2400" dirty="0"/>
              <a:t>, как можно кратко выразить основные понятия вашего исследования. </a:t>
            </a:r>
            <a:endParaRPr lang="ru-RU" sz="2400" dirty="0" smtClean="0"/>
          </a:p>
          <a:p>
            <a:pPr marL="0" indent="0" fontAlgn="base">
              <a:buNone/>
            </a:pPr>
            <a:endParaRPr lang="ru-RU" sz="2400" dirty="0"/>
          </a:p>
          <a:p>
            <a:pPr lvl="0" fontAlgn="base"/>
            <a:endParaRPr lang="ru-RU" sz="2400" dirty="0"/>
          </a:p>
          <a:p>
            <a:pPr marL="0" lvl="0" indent="0" fontAlgn="base">
              <a:buNone/>
            </a:pPr>
            <a:r>
              <a:rPr lang="ru-RU" sz="2400" b="1" dirty="0" smtClean="0"/>
              <a:t>2. Классифицировать </a:t>
            </a:r>
            <a:r>
              <a:rPr lang="ru-RU" sz="2400" b="1" dirty="0"/>
              <a:t>основные предметы, процессы, явления и </a:t>
            </a:r>
            <a:r>
              <a:rPr lang="ru-RU" sz="2400" b="1" dirty="0" smtClean="0"/>
              <a:t>события. </a:t>
            </a:r>
            <a:endParaRPr lang="ru-RU" sz="2400" b="1" dirty="0"/>
          </a:p>
          <a:p>
            <a:pPr marL="0" indent="0" fontAlgn="base">
              <a:buNone/>
            </a:pPr>
            <a:r>
              <a:rPr lang="ru-RU" sz="2400" dirty="0"/>
              <a:t>Классификацией называют деление предметов и явлений на основе общих существенных признаков. </a:t>
            </a:r>
            <a:endParaRPr lang="ru-RU" sz="2400" dirty="0" smtClean="0"/>
          </a:p>
          <a:p>
            <a:pPr marL="0" indent="0" fontAlgn="base">
              <a:buNone/>
            </a:pPr>
            <a:r>
              <a:rPr lang="ru-RU" sz="2400" dirty="0" smtClean="0"/>
              <a:t>Классификация </a:t>
            </a:r>
            <a:r>
              <a:rPr lang="ru-RU" sz="2400" dirty="0"/>
              <a:t>разбивает рассматриваемые объекты на группы, чтобы их упорядочить, и придает вашему мышлению строгость и точность. </a:t>
            </a:r>
            <a:endParaRPr lang="ru-RU" sz="2400" dirty="0" smtClean="0"/>
          </a:p>
          <a:p>
            <a:pPr marL="0" indent="0" fontAlgn="base">
              <a:buNone/>
            </a:pPr>
            <a:r>
              <a:rPr lang="ru-RU" sz="2400" dirty="0" smtClean="0"/>
              <a:t>Одна </a:t>
            </a:r>
            <a:r>
              <a:rPr lang="ru-RU" sz="2400" dirty="0"/>
              <a:t>и та же группа предметов может быть классифицирована по разным основаниям. </a:t>
            </a:r>
          </a:p>
          <a:p>
            <a:pPr marL="0" indent="0" fontAlgn="base">
              <a:buNone/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218246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98965" y="187036"/>
            <a:ext cx="9405648" cy="893619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Структура проекта (продолжение)</a:t>
            </a:r>
            <a:endParaRPr lang="ru-RU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92246650"/>
              </p:ext>
            </p:extLst>
          </p:nvPr>
        </p:nvGraphicFramePr>
        <p:xfrm>
          <a:off x="2017712" y="1413164"/>
          <a:ext cx="9911051" cy="54448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4212414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i="1" dirty="0">
                <a:solidFill>
                  <a:prstClr val="black">
                    <a:lumMod val="85000"/>
                    <a:lumOff val="15000"/>
                  </a:prstClr>
                </a:solidFill>
              </a:rPr>
              <a:t>Для защиты потребуется: </a:t>
            </a:r>
            <a:br>
              <a:rPr lang="ru-RU" sz="3200" b="1" i="1" dirty="0">
                <a:solidFill>
                  <a:prstClr val="black">
                    <a:lumMod val="85000"/>
                    <a:lumOff val="15000"/>
                  </a:prstClr>
                </a:solidFill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4454236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ru-RU" sz="2400" b="1" dirty="0" smtClean="0"/>
              <a:t>3. </a:t>
            </a:r>
            <a:r>
              <a:rPr lang="ru-RU" sz="2400" b="1" dirty="0"/>
              <a:t>В</a:t>
            </a:r>
            <a:r>
              <a:rPr lang="ru-RU" sz="2400" b="1" dirty="0" smtClean="0"/>
              <a:t>ыявить </a:t>
            </a:r>
            <a:r>
              <a:rPr lang="ru-RU" sz="2400" b="1" dirty="0"/>
              <a:t>и обозначить все замеченные вами </a:t>
            </a:r>
            <a:r>
              <a:rPr lang="ru-RU" sz="2400" b="1" dirty="0" smtClean="0"/>
              <a:t>парадоксы.</a:t>
            </a:r>
            <a:endParaRPr lang="ru-RU" sz="2400" b="1" dirty="0"/>
          </a:p>
          <a:p>
            <a:endParaRPr lang="ru-RU" sz="2400" dirty="0" smtClean="0"/>
          </a:p>
          <a:p>
            <a:pPr marL="0" indent="0">
              <a:buNone/>
            </a:pPr>
            <a:r>
              <a:rPr lang="ru-RU" sz="2400" dirty="0" smtClean="0"/>
              <a:t>Парадокс - утверждение</a:t>
            </a:r>
            <a:r>
              <a:rPr lang="ru-RU" sz="2400" dirty="0"/>
              <a:t>, резко расходящееся с общепринятыми мнениями или наблюдениями. </a:t>
            </a:r>
            <a:endParaRPr lang="ru-RU" sz="2400" dirty="0" smtClean="0"/>
          </a:p>
          <a:p>
            <a:pPr marL="0" indent="0">
              <a:buNone/>
            </a:pPr>
            <a:r>
              <a:rPr lang="ru-RU" sz="2400" dirty="0" smtClean="0"/>
              <a:t>В </a:t>
            </a:r>
            <a:r>
              <a:rPr lang="ru-RU" sz="2400" dirty="0"/>
              <a:t>современном значении парадоксом называют два противоположных утверждения, для каждого из которых имеются убедительные аргументы. </a:t>
            </a:r>
          </a:p>
          <a:p>
            <a:pPr marL="0" indent="0">
              <a:buNone/>
            </a:pPr>
            <a:r>
              <a:rPr lang="ru-RU" sz="2400" dirty="0"/>
              <a:t>В тексте своего доклада о проведенном исследовании необходимо </a:t>
            </a:r>
            <a:r>
              <a:rPr lang="ru-RU" sz="2400" dirty="0" smtClean="0"/>
              <a:t>отметить </a:t>
            </a:r>
            <a:r>
              <a:rPr lang="ru-RU" sz="2400" dirty="0"/>
              <a:t>все найденные вами парадоксы.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6095511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270819"/>
            <a:ext cx="8911687" cy="716317"/>
          </a:xfrm>
        </p:spPr>
        <p:txBody>
          <a:bodyPr>
            <a:normAutofit fontScale="90000"/>
          </a:bodyPr>
          <a:lstStyle/>
          <a:p>
            <a:r>
              <a:rPr lang="ru-RU" sz="3200" b="1" i="1" dirty="0">
                <a:solidFill>
                  <a:prstClr val="black">
                    <a:lumMod val="85000"/>
                    <a:lumOff val="15000"/>
                  </a:prstClr>
                </a:solidFill>
              </a:rPr>
              <a:t>Для защиты потребуется: </a:t>
            </a:r>
            <a:br>
              <a:rPr lang="ru-RU" sz="3200" b="1" i="1" dirty="0">
                <a:solidFill>
                  <a:prstClr val="black">
                    <a:lumMod val="85000"/>
                    <a:lumOff val="15000"/>
                  </a:prstClr>
                </a:solidFill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1" y="904010"/>
            <a:ext cx="9381115" cy="5798126"/>
          </a:xfrm>
        </p:spPr>
        <p:txBody>
          <a:bodyPr>
            <a:normAutofit lnSpcReduction="10000"/>
          </a:bodyPr>
          <a:lstStyle/>
          <a:p>
            <a:pPr marL="0" lvl="0" indent="0">
              <a:buNone/>
            </a:pPr>
            <a:r>
              <a:rPr lang="ru-RU" sz="2000" b="1" dirty="0" smtClean="0"/>
              <a:t>4. Ранжировать </a:t>
            </a:r>
            <a:r>
              <a:rPr lang="ru-RU" sz="2000" b="1" dirty="0"/>
              <a:t>основные идеи </a:t>
            </a:r>
            <a:r>
              <a:rPr lang="ru-RU" sz="2000" b="1" dirty="0" smtClean="0"/>
              <a:t>исследования. </a:t>
            </a:r>
          </a:p>
          <a:p>
            <a:pPr marL="0" indent="0">
              <a:buNone/>
            </a:pPr>
            <a:r>
              <a:rPr lang="ru-RU" sz="2000" dirty="0" smtClean="0"/>
              <a:t>Ранжировать </a:t>
            </a:r>
            <a:r>
              <a:rPr lang="ru-RU" sz="2000" dirty="0"/>
              <a:t>идеи означает выстраивать их по степени важности, то есть определять, какая идея самая главная, какая занимает по значимости второе место, какая - третье и так далее. </a:t>
            </a:r>
          </a:p>
          <a:p>
            <a:pPr marL="0" lvl="0" indent="0">
              <a:buNone/>
            </a:pPr>
            <a:r>
              <a:rPr lang="ru-RU" sz="2000" b="1" dirty="0" smtClean="0"/>
              <a:t>5. Предложить сравнения.</a:t>
            </a:r>
          </a:p>
          <a:p>
            <a:pPr marL="0" indent="0">
              <a:buNone/>
            </a:pPr>
            <a:r>
              <a:rPr lang="ru-RU" sz="2000" dirty="0" smtClean="0"/>
              <a:t>Полученный </a:t>
            </a:r>
            <a:r>
              <a:rPr lang="ru-RU" sz="2000" dirty="0"/>
              <a:t>в исследовании материал будет лучше воспринят другими, если будут приведены примеры, сделаны сравнения и </a:t>
            </a:r>
            <a:r>
              <a:rPr lang="ru-RU" sz="2000" dirty="0" smtClean="0"/>
              <a:t>сопоставления.</a:t>
            </a:r>
          </a:p>
          <a:p>
            <a:pPr marL="0" lvl="0" indent="0">
              <a:buNone/>
            </a:pPr>
            <a:r>
              <a:rPr lang="ru-RU" sz="2000" b="1" dirty="0" smtClean="0"/>
              <a:t>6. </a:t>
            </a:r>
            <a:r>
              <a:rPr lang="ru-RU" sz="2000" b="1" dirty="0"/>
              <a:t>В</a:t>
            </a:r>
            <a:r>
              <a:rPr lang="ru-RU" sz="2000" b="1" dirty="0" smtClean="0"/>
              <a:t>ыработать </a:t>
            </a:r>
            <a:r>
              <a:rPr lang="ru-RU" sz="2000" b="1" dirty="0"/>
              <a:t>суждения и </a:t>
            </a:r>
            <a:r>
              <a:rPr lang="ru-RU" sz="2000" b="1" dirty="0" smtClean="0"/>
              <a:t>умозаключения.</a:t>
            </a:r>
            <a:endParaRPr lang="ru-RU" sz="2000" b="1" dirty="0"/>
          </a:p>
          <a:p>
            <a:pPr marL="0" indent="0">
              <a:buNone/>
            </a:pPr>
            <a:r>
              <a:rPr lang="ru-RU" sz="2000" dirty="0"/>
              <a:t>Суждение - это высказывание о предметах или явлениях, состоящее из утверждения или отрицания </a:t>
            </a:r>
            <a:r>
              <a:rPr lang="ru-RU" sz="2000" dirty="0" smtClean="0"/>
              <a:t>чего-либо. </a:t>
            </a:r>
            <a:r>
              <a:rPr lang="ru-RU" sz="2000" dirty="0"/>
              <a:t>На основе проведенного исследования надо высказать собственные суждения о том, что исследовалось. </a:t>
            </a:r>
            <a:endParaRPr lang="ru-RU" sz="2000" dirty="0" smtClean="0"/>
          </a:p>
          <a:p>
            <a:pPr marL="0" indent="0">
              <a:buNone/>
            </a:pPr>
            <a:r>
              <a:rPr lang="ru-RU" sz="2000" dirty="0"/>
              <a:t>Умозаключением называется форма мышления, с помощью которой выводится новое знание из того, что уже известно. </a:t>
            </a:r>
            <a:endParaRPr lang="ru-RU" sz="2000" dirty="0" smtClean="0"/>
          </a:p>
          <a:p>
            <a:pPr marL="0" indent="0">
              <a:buNone/>
            </a:pPr>
            <a:r>
              <a:rPr lang="ru-RU" sz="2000" dirty="0" smtClean="0"/>
              <a:t>Важно</a:t>
            </a:r>
            <a:r>
              <a:rPr lang="ru-RU" sz="2000" dirty="0"/>
              <a:t>, чтобы они были точны и опирались на факты, полученные в исследовании.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7697895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05926"/>
          </a:xfrm>
        </p:spPr>
        <p:txBody>
          <a:bodyPr>
            <a:normAutofit fontScale="90000"/>
          </a:bodyPr>
          <a:lstStyle/>
          <a:p>
            <a:r>
              <a:rPr lang="ru-RU" b="1" i="1" dirty="0">
                <a:solidFill>
                  <a:prstClr val="black">
                    <a:lumMod val="85000"/>
                    <a:lumOff val="15000"/>
                  </a:prstClr>
                </a:solidFill>
              </a:rPr>
              <a:t>Для защиты потребуется: </a:t>
            </a:r>
            <a:r>
              <a:rPr lang="ru-RU" sz="2900" b="1" i="1" dirty="0">
                <a:solidFill>
                  <a:prstClr val="black">
                    <a:lumMod val="85000"/>
                    <a:lumOff val="15000"/>
                  </a:prstClr>
                </a:solidFill>
              </a:rPr>
              <a:t/>
            </a:r>
            <a:br>
              <a:rPr lang="ru-RU" sz="2900" b="1" i="1" dirty="0">
                <a:solidFill>
                  <a:prstClr val="black">
                    <a:lumMod val="85000"/>
                    <a:lumOff val="15000"/>
                  </a:prstClr>
                </a:solidFill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1330036"/>
            <a:ext cx="8915400" cy="5434446"/>
          </a:xfrm>
        </p:spPr>
        <p:txBody>
          <a:bodyPr>
            <a:normAutofit/>
          </a:bodyPr>
          <a:lstStyle/>
          <a:p>
            <a:pPr marL="0" lvl="0" indent="0" fontAlgn="base">
              <a:buNone/>
            </a:pPr>
            <a:endParaRPr lang="ru-RU" dirty="0"/>
          </a:p>
          <a:p>
            <a:pPr marL="0" lvl="0" indent="0" fontAlgn="base">
              <a:buNone/>
            </a:pPr>
            <a:r>
              <a:rPr lang="ru-RU" sz="2400" b="1" dirty="0" smtClean="0"/>
              <a:t>7. Сделать </a:t>
            </a:r>
            <a:r>
              <a:rPr lang="ru-RU" sz="2400" b="1" dirty="0"/>
              <a:t>выводы по результатам </a:t>
            </a:r>
            <a:r>
              <a:rPr lang="ru-RU" sz="2400" b="1" dirty="0" smtClean="0"/>
              <a:t>исследования. </a:t>
            </a:r>
          </a:p>
          <a:p>
            <a:pPr marL="0" indent="0" fontAlgn="base">
              <a:buNone/>
            </a:pPr>
            <a:r>
              <a:rPr lang="ru-RU" sz="2400" dirty="0"/>
              <a:t>Исследование теряет смысл, если исследователь не сделал выводов и не подвел его итогов. </a:t>
            </a:r>
            <a:endParaRPr lang="ru-RU" sz="2400" dirty="0"/>
          </a:p>
          <a:p>
            <a:pPr marL="0" lvl="0" indent="0" fontAlgn="base">
              <a:buNone/>
            </a:pPr>
            <a:r>
              <a:rPr lang="ru-RU" sz="2400" b="1" dirty="0" smtClean="0"/>
              <a:t>8. Указать </a:t>
            </a:r>
            <a:r>
              <a:rPr lang="ru-RU" sz="2400" b="1" dirty="0"/>
              <a:t>возможные пути дальнейшего изучения исследованного явления или </a:t>
            </a:r>
            <a:r>
              <a:rPr lang="ru-RU" sz="2400" b="1" dirty="0" smtClean="0"/>
              <a:t>объекта.</a:t>
            </a:r>
          </a:p>
          <a:p>
            <a:pPr marL="0" indent="0" fontAlgn="base">
              <a:buNone/>
            </a:pPr>
            <a:r>
              <a:rPr lang="ru-RU" sz="2400" dirty="0" smtClean="0"/>
              <a:t> Завершение </a:t>
            </a:r>
            <a:r>
              <a:rPr lang="ru-RU" sz="2400" dirty="0"/>
              <a:t>одной работы не означает просто окончание исследования - это начало работы следующей. Поэтому надо обязательно отметить, что и как в этом направлении можно исследовать в дальнейшем. </a:t>
            </a:r>
          </a:p>
          <a:p>
            <a:pPr marL="0" lvl="0" indent="0" fontAlgn="base">
              <a:buNone/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0837376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260428"/>
            <a:ext cx="8911687" cy="737099"/>
          </a:xfrm>
        </p:spPr>
        <p:txBody>
          <a:bodyPr>
            <a:normAutofit fontScale="90000"/>
          </a:bodyPr>
          <a:lstStyle/>
          <a:p>
            <a:r>
              <a:rPr lang="ru-RU" sz="3200" b="1" i="1" dirty="0">
                <a:solidFill>
                  <a:prstClr val="black">
                    <a:lumMod val="85000"/>
                    <a:lumOff val="15000"/>
                  </a:prstClr>
                </a:solidFill>
              </a:rPr>
              <a:t>Для защиты потребуется: </a:t>
            </a:r>
            <a:r>
              <a:rPr lang="ru-RU" sz="2600" b="1" i="1" dirty="0">
                <a:solidFill>
                  <a:prstClr val="black">
                    <a:lumMod val="85000"/>
                    <a:lumOff val="15000"/>
                  </a:prstClr>
                </a:solidFill>
              </a:rPr>
              <a:t/>
            </a:r>
            <a:br>
              <a:rPr lang="ru-RU" sz="2600" b="1" i="1" dirty="0">
                <a:solidFill>
                  <a:prstClr val="black">
                    <a:lumMod val="85000"/>
                    <a:lumOff val="15000"/>
                  </a:prstClr>
                </a:solidFill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1" y="1174173"/>
            <a:ext cx="9266815" cy="5476009"/>
          </a:xfrm>
        </p:spPr>
        <p:txBody>
          <a:bodyPr>
            <a:normAutofit fontScale="92500"/>
          </a:bodyPr>
          <a:lstStyle/>
          <a:p>
            <a:pPr marL="0" lvl="0" indent="0" fontAlgn="base">
              <a:buNone/>
            </a:pPr>
            <a:r>
              <a:rPr lang="ru-RU" sz="2400" b="1" dirty="0" smtClean="0"/>
              <a:t>9. Подготовить </a:t>
            </a:r>
            <a:r>
              <a:rPr lang="ru-RU" sz="2400" b="1" dirty="0"/>
              <a:t>текст </a:t>
            </a:r>
            <a:r>
              <a:rPr lang="ru-RU" sz="2400" b="1" dirty="0" smtClean="0"/>
              <a:t>выступления.</a:t>
            </a:r>
          </a:p>
          <a:p>
            <a:pPr marL="0" indent="0">
              <a:buNone/>
            </a:pPr>
            <a:r>
              <a:rPr lang="ru-RU" sz="2400" i="1" dirty="0" smtClean="0"/>
              <a:t>Текст доклада должен </a:t>
            </a:r>
            <a:r>
              <a:rPr lang="ru-RU" sz="2400" i="1" dirty="0"/>
              <a:t>быть кратким, и его лучше всего составить по </a:t>
            </a:r>
            <a:r>
              <a:rPr lang="ru-RU" sz="2400" i="1" dirty="0" smtClean="0"/>
              <a:t>схеме</a:t>
            </a:r>
            <a:r>
              <a:rPr lang="ru-RU" sz="2400" i="1" dirty="0"/>
              <a:t>: </a:t>
            </a:r>
          </a:p>
          <a:p>
            <a:pPr lvl="0" fontAlgn="base"/>
            <a:r>
              <a:rPr lang="ru-RU" sz="2400" dirty="0"/>
              <a:t>почему избрана эта тема; </a:t>
            </a:r>
          </a:p>
          <a:p>
            <a:pPr lvl="0" fontAlgn="base"/>
            <a:r>
              <a:rPr lang="ru-RU" sz="2400" dirty="0"/>
              <a:t>какой была цель исследования; </a:t>
            </a:r>
          </a:p>
          <a:p>
            <a:pPr lvl="0" fontAlgn="base"/>
            <a:r>
              <a:rPr lang="ru-RU" sz="2400" dirty="0"/>
              <a:t>какие ставились задачи; </a:t>
            </a:r>
          </a:p>
          <a:p>
            <a:pPr lvl="0" fontAlgn="base"/>
            <a:r>
              <a:rPr lang="ru-RU" sz="2400" dirty="0"/>
              <a:t>какие гипотезы проверялись; </a:t>
            </a:r>
          </a:p>
          <a:p>
            <a:pPr lvl="0" fontAlgn="base"/>
            <a:r>
              <a:rPr lang="ru-RU" sz="2400" dirty="0"/>
              <a:t>какие использовались методы и средства исследования; </a:t>
            </a:r>
          </a:p>
          <a:p>
            <a:pPr lvl="0" fontAlgn="base"/>
            <a:r>
              <a:rPr lang="ru-RU" sz="2400" dirty="0"/>
              <a:t>каким был план исследования; </a:t>
            </a:r>
          </a:p>
          <a:p>
            <a:pPr lvl="0" fontAlgn="base"/>
            <a:r>
              <a:rPr lang="ru-RU" sz="2400" dirty="0"/>
              <a:t>какие результаты были получены; </a:t>
            </a:r>
          </a:p>
          <a:p>
            <a:pPr lvl="0" fontAlgn="base"/>
            <a:r>
              <a:rPr lang="ru-RU" sz="2400" dirty="0"/>
              <a:t>какие выводы сделаны по итогам исследования; </a:t>
            </a:r>
          </a:p>
          <a:p>
            <a:pPr lvl="0" fontAlgn="base"/>
            <a:r>
              <a:rPr lang="ru-RU" sz="2400" dirty="0"/>
              <a:t>что можно исследовать в дальнейшем в этом направлении. </a:t>
            </a:r>
          </a:p>
          <a:p>
            <a:pPr lvl="0" fontAlgn="base"/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44981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47490"/>
          </a:xfrm>
        </p:spPr>
        <p:txBody>
          <a:bodyPr>
            <a:normAutofit fontScale="90000"/>
          </a:bodyPr>
          <a:lstStyle/>
          <a:p>
            <a:r>
              <a:rPr lang="ru-RU" sz="2900" b="1" i="1" dirty="0">
                <a:solidFill>
                  <a:prstClr val="black">
                    <a:lumMod val="85000"/>
                    <a:lumOff val="15000"/>
                  </a:prstClr>
                </a:solidFill>
              </a:rPr>
              <a:t>Для защиты потребуется: </a:t>
            </a:r>
            <a:r>
              <a:rPr lang="ru-RU" sz="2300" b="1" i="1" dirty="0">
                <a:solidFill>
                  <a:prstClr val="black">
                    <a:lumMod val="85000"/>
                    <a:lumOff val="15000"/>
                  </a:prstClr>
                </a:solidFill>
              </a:rPr>
              <a:t/>
            </a:r>
            <a:br>
              <a:rPr lang="ru-RU" sz="2300" b="1" i="1" dirty="0">
                <a:solidFill>
                  <a:prstClr val="black">
                    <a:lumMod val="85000"/>
                    <a:lumOff val="15000"/>
                  </a:prstClr>
                </a:solidFill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1371600"/>
            <a:ext cx="9453852" cy="5392882"/>
          </a:xfrm>
        </p:spPr>
        <p:txBody>
          <a:bodyPr>
            <a:normAutofit lnSpcReduction="10000"/>
          </a:bodyPr>
          <a:lstStyle/>
          <a:p>
            <a:pPr marL="0" lvl="0" indent="0" fontAlgn="base">
              <a:buNone/>
            </a:pPr>
            <a:r>
              <a:rPr lang="ru-RU" sz="2400" b="1" dirty="0" smtClean="0"/>
              <a:t>10. Приготовить </a:t>
            </a:r>
            <a:r>
              <a:rPr lang="ru-RU" sz="2400" b="1" dirty="0"/>
              <a:t>тексты, макеты, схемы, чертежи и другие </a:t>
            </a:r>
            <a:r>
              <a:rPr lang="ru-RU" sz="2400" b="1" dirty="0" smtClean="0"/>
              <a:t>пособия.</a:t>
            </a:r>
            <a:endParaRPr lang="ru-RU" sz="2400" b="1" dirty="0"/>
          </a:p>
          <a:p>
            <a:pPr marL="0" lvl="0" indent="0" fontAlgn="base">
              <a:buNone/>
            </a:pPr>
            <a:r>
              <a:rPr lang="ru-RU" sz="2400" b="1" dirty="0" smtClean="0"/>
              <a:t>11. Подготовиться </a:t>
            </a:r>
            <a:r>
              <a:rPr lang="ru-RU" sz="2400" b="1" dirty="0"/>
              <a:t>к ответам на </a:t>
            </a:r>
            <a:r>
              <a:rPr lang="ru-RU" sz="2400" b="1" dirty="0" smtClean="0"/>
              <a:t>вопросы.</a:t>
            </a:r>
          </a:p>
          <a:p>
            <a:pPr marL="0" indent="0">
              <a:buNone/>
            </a:pPr>
            <a:r>
              <a:rPr lang="ru-RU" sz="2400" dirty="0" smtClean="0"/>
              <a:t>Все </a:t>
            </a:r>
            <a:r>
              <a:rPr lang="ru-RU" sz="2400" dirty="0"/>
              <a:t>присутствующие </a:t>
            </a:r>
            <a:r>
              <a:rPr lang="ru-RU" sz="2400" dirty="0" smtClean="0"/>
              <a:t>на защите могут </a:t>
            </a:r>
            <a:r>
              <a:rPr lang="ru-RU" sz="2400" dirty="0"/>
              <a:t>задавать вопросы автору исследования. </a:t>
            </a:r>
            <a:endParaRPr lang="ru-RU" sz="2400" dirty="0" smtClean="0"/>
          </a:p>
          <a:p>
            <a:pPr marL="0" indent="0">
              <a:buNone/>
            </a:pPr>
            <a:r>
              <a:rPr lang="ru-RU" sz="2400" dirty="0" smtClean="0"/>
              <a:t>Для того чтобы подготовиться к ответам на вопросы, надо </a:t>
            </a:r>
            <a:r>
              <a:rPr lang="ru-RU" sz="2400" dirty="0"/>
              <a:t>предугадать, какие вопросы могут быть заданы</a:t>
            </a:r>
            <a:r>
              <a:rPr lang="ru-RU" sz="2400" dirty="0" smtClean="0"/>
              <a:t>.</a:t>
            </a:r>
          </a:p>
          <a:p>
            <a:pPr marL="0" indent="0">
              <a:buNone/>
            </a:pPr>
            <a:r>
              <a:rPr lang="ru-RU" sz="2400" dirty="0"/>
              <a:t>Как правило, спрашивают, как получена та или иная информация и на каком основании сделан тот или иной вывод. </a:t>
            </a:r>
          </a:p>
          <a:p>
            <a:pPr marL="0" indent="0">
              <a:buNone/>
            </a:pPr>
            <a:r>
              <a:rPr lang="ru-RU" sz="2400" dirty="0"/>
              <a:t>Готовясь к ответам на вопросы, помните, что </a:t>
            </a:r>
            <a:r>
              <a:rPr lang="ru-RU" sz="2400" b="1" i="1" dirty="0"/>
              <a:t>главный залог ваших успешных ответов - свободное владение материалом своего исследования.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1945280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89212" y="94173"/>
            <a:ext cx="8911687" cy="976091"/>
          </a:xfrm>
        </p:spPr>
        <p:txBody>
          <a:bodyPr>
            <a:normAutofit fontScale="90000"/>
          </a:bodyPr>
          <a:lstStyle/>
          <a:p>
            <a:pPr algn="ctr"/>
            <a:r>
              <a:rPr lang="ru-RU" sz="5300" b="1" dirty="0" smtClean="0"/>
              <a:t>Контрольный этап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19745" y="997526"/>
            <a:ext cx="9954491" cy="578773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2400" b="1" dirty="0" smtClean="0"/>
              <a:t>Примерные </a:t>
            </a:r>
            <a:r>
              <a:rPr lang="ru-RU" sz="2400" b="1" dirty="0"/>
              <a:t>критерии оценок проектной деятельности:</a:t>
            </a:r>
            <a:r>
              <a:rPr lang="ru-RU" sz="2400" dirty="0"/>
              <a:t> </a:t>
            </a:r>
          </a:p>
          <a:p>
            <a:pPr marL="0" indent="0">
              <a:buNone/>
            </a:pPr>
            <a:r>
              <a:rPr lang="ru-RU" sz="2400" dirty="0" smtClean="0"/>
              <a:t>1.Самостоятельность </a:t>
            </a:r>
            <a:r>
              <a:rPr lang="ru-RU" sz="2400" dirty="0"/>
              <a:t>работы над проектом </a:t>
            </a:r>
          </a:p>
          <a:p>
            <a:pPr marL="0" indent="0">
              <a:buNone/>
            </a:pPr>
            <a:r>
              <a:rPr lang="ru-RU" sz="2400" dirty="0" smtClean="0"/>
              <a:t>2.</a:t>
            </a:r>
            <a:r>
              <a:rPr lang="ru-RU" sz="2400" dirty="0"/>
              <a:t> </a:t>
            </a:r>
            <a:r>
              <a:rPr lang="ru-RU" sz="2400" dirty="0" smtClean="0"/>
              <a:t>Важность, актуальность </a:t>
            </a:r>
            <a:r>
              <a:rPr lang="ru-RU" sz="2400" dirty="0"/>
              <a:t>и значимость темы </a:t>
            </a:r>
          </a:p>
          <a:p>
            <a:pPr marL="0" indent="0">
              <a:buNone/>
            </a:pPr>
            <a:r>
              <a:rPr lang="ru-RU" sz="2400" dirty="0" smtClean="0"/>
              <a:t>3. Полнота </a:t>
            </a:r>
            <a:r>
              <a:rPr lang="ru-RU" sz="2400" dirty="0"/>
              <a:t>раскрытия темы </a:t>
            </a:r>
          </a:p>
          <a:p>
            <a:pPr marL="0" indent="0">
              <a:buNone/>
            </a:pPr>
            <a:r>
              <a:rPr lang="ru-RU" sz="2400" dirty="0" smtClean="0"/>
              <a:t>4. Глубина </a:t>
            </a:r>
            <a:r>
              <a:rPr lang="ru-RU" sz="2400" dirty="0"/>
              <a:t>исследования проблемы </a:t>
            </a:r>
          </a:p>
          <a:p>
            <a:pPr marL="0" indent="0">
              <a:buNone/>
            </a:pPr>
            <a:r>
              <a:rPr lang="ru-RU" sz="2400" dirty="0" smtClean="0"/>
              <a:t>5. Оригинальность </a:t>
            </a:r>
            <a:r>
              <a:rPr lang="ru-RU" sz="2400" dirty="0"/>
              <a:t>решения проблемы </a:t>
            </a:r>
          </a:p>
          <a:p>
            <a:pPr marL="0" indent="0">
              <a:buNone/>
            </a:pPr>
            <a:r>
              <a:rPr lang="ru-RU" sz="2400" dirty="0" smtClean="0"/>
              <a:t>6. Оригинальность </a:t>
            </a:r>
            <a:r>
              <a:rPr lang="ru-RU" sz="2400" dirty="0"/>
              <a:t>	предложенных </a:t>
            </a:r>
            <a:r>
              <a:rPr lang="ru-RU" sz="2400" dirty="0"/>
              <a:t>решений </a:t>
            </a:r>
            <a:endParaRPr lang="ru-RU" sz="2400" dirty="0"/>
          </a:p>
          <a:p>
            <a:pPr marL="0" indent="0">
              <a:buNone/>
            </a:pPr>
            <a:r>
              <a:rPr lang="ru-RU" sz="2400" dirty="0" smtClean="0"/>
              <a:t>7. Артистизм </a:t>
            </a:r>
            <a:r>
              <a:rPr lang="ru-RU" sz="2400" dirty="0"/>
              <a:t>и выразительность выступления 	</a:t>
            </a:r>
            <a:endParaRPr lang="ru-RU" sz="2400" dirty="0" smtClean="0"/>
          </a:p>
          <a:p>
            <a:pPr marL="0" indent="0">
              <a:buNone/>
            </a:pPr>
            <a:r>
              <a:rPr lang="ru-RU" sz="2400" dirty="0" smtClean="0"/>
              <a:t>8. Как </a:t>
            </a:r>
            <a:r>
              <a:rPr lang="ru-RU" sz="2400" dirty="0"/>
              <a:t>раскрыто содержание проекта в презентации 	</a:t>
            </a:r>
            <a:endParaRPr lang="ru-RU" sz="2400" dirty="0" smtClean="0"/>
          </a:p>
          <a:p>
            <a:pPr marL="0" indent="0">
              <a:buNone/>
            </a:pPr>
            <a:r>
              <a:rPr lang="ru-RU" sz="2400" dirty="0" smtClean="0"/>
              <a:t>9. Качество </a:t>
            </a:r>
            <a:r>
              <a:rPr lang="ru-RU" sz="2400" dirty="0"/>
              <a:t>выполнения продукта </a:t>
            </a:r>
          </a:p>
          <a:p>
            <a:pPr marL="0" indent="0">
              <a:buNone/>
            </a:pPr>
            <a:r>
              <a:rPr lang="ru-RU" sz="2400" dirty="0" smtClean="0"/>
              <a:t>10. Использование </a:t>
            </a:r>
            <a:r>
              <a:rPr lang="ru-RU" sz="2400" dirty="0"/>
              <a:t>средств наглядности, </a:t>
            </a:r>
            <a:r>
              <a:rPr lang="ru-RU" sz="2400" dirty="0" smtClean="0"/>
              <a:t>технических средств</a:t>
            </a:r>
          </a:p>
          <a:p>
            <a:pPr marL="0" indent="0">
              <a:buNone/>
            </a:pPr>
            <a:r>
              <a:rPr lang="ru-RU" sz="2400" dirty="0" smtClean="0"/>
              <a:t>11. Убедительность презентации</a:t>
            </a:r>
            <a:endParaRPr lang="ru-RU" sz="2400" dirty="0"/>
          </a:p>
          <a:p>
            <a:pPr marL="0" indent="0">
              <a:buNone/>
            </a:pPr>
            <a:r>
              <a:rPr lang="ru-RU" sz="2400" dirty="0" smtClean="0"/>
              <a:t>12. Ответы </a:t>
            </a:r>
            <a:r>
              <a:rPr lang="ru-RU" sz="2400" dirty="0"/>
              <a:t>на вопросы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509877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/>
              <a:t>Этапы работы над проектом</a:t>
            </a:r>
            <a:r>
              <a:rPr lang="ru-RU" dirty="0"/>
              <a:t> </a:t>
            </a:r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2800" b="1" dirty="0"/>
              <a:t>ПОДГОТОВИТЕЛЬНЫЙ</a:t>
            </a:r>
            <a:r>
              <a:rPr lang="ru-RU" sz="2800" dirty="0"/>
              <a:t>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800" dirty="0"/>
              <a:t> </a:t>
            </a:r>
            <a:r>
              <a:rPr lang="ru-RU" sz="2800" dirty="0" smtClean="0"/>
              <a:t>выбор </a:t>
            </a:r>
            <a:r>
              <a:rPr lang="ru-RU" sz="2800" dirty="0"/>
              <a:t>темы и её </a:t>
            </a:r>
            <a:r>
              <a:rPr lang="ru-RU" sz="2800" dirty="0" smtClean="0"/>
              <a:t>конкретизация</a:t>
            </a:r>
          </a:p>
          <a:p>
            <a:pPr marL="0" indent="0">
              <a:buNone/>
            </a:pPr>
            <a:r>
              <a:rPr lang="ru-RU" sz="2800" b="1" dirty="0" smtClean="0"/>
              <a:t>ПОИСКОВЫЙ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800" dirty="0" smtClean="0"/>
              <a:t>определение </a:t>
            </a:r>
            <a:r>
              <a:rPr lang="ru-RU" sz="2800" dirty="0"/>
              <a:t>и анализ проблемы; </a:t>
            </a:r>
            <a:endParaRPr lang="ru-RU" sz="2800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ru-RU" sz="2800" dirty="0" smtClean="0"/>
              <a:t>уточнение </a:t>
            </a:r>
            <a:r>
              <a:rPr lang="ru-RU" sz="2800" dirty="0"/>
              <a:t>тематического поля и темы проекта, её конкретизация</a:t>
            </a:r>
            <a:r>
              <a:rPr lang="ru-RU" sz="2800" dirty="0" smtClean="0"/>
              <a:t>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800" dirty="0" smtClean="0"/>
              <a:t>постановка </a:t>
            </a:r>
            <a:r>
              <a:rPr lang="ru-RU" sz="2800" dirty="0"/>
              <a:t>цели проекта</a:t>
            </a:r>
            <a:r>
              <a:rPr lang="ru-RU" sz="2800" b="1" dirty="0"/>
              <a:t>.</a:t>
            </a:r>
            <a:r>
              <a:rPr lang="ru-RU" sz="2800" dirty="0"/>
              <a:t>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084034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965699"/>
          </a:xfrm>
        </p:spPr>
        <p:txBody>
          <a:bodyPr/>
          <a:lstStyle/>
          <a:p>
            <a:pPr algn="ctr"/>
            <a:r>
              <a:rPr lang="ru-RU" b="1" dirty="0"/>
              <a:t>Этапы работы над проектом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86001" y="1589809"/>
            <a:ext cx="9218612" cy="511232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2800" b="1" dirty="0"/>
              <a:t>АНАЛИТИЧЕСКИЙ</a:t>
            </a:r>
            <a:r>
              <a:rPr lang="ru-RU" sz="2800" dirty="0"/>
              <a:t> </a:t>
            </a:r>
            <a:endParaRPr lang="ru-RU" sz="2800" dirty="0" smtClean="0"/>
          </a:p>
          <a:p>
            <a:pPr marL="0" indent="0">
              <a:buNone/>
            </a:pPr>
            <a:endParaRPr lang="ru-RU" sz="2800" dirty="0"/>
          </a:p>
          <a:p>
            <a:pPr>
              <a:buFont typeface="Wingdings" panose="05000000000000000000" pitchFamily="2" charset="2"/>
              <a:buChar char="ü"/>
            </a:pPr>
            <a:r>
              <a:rPr lang="ru-RU" sz="2800" dirty="0"/>
              <a:t>анализ имеющейся информации; </a:t>
            </a:r>
            <a:endParaRPr lang="ru-RU" sz="2800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ru-RU" sz="2800" dirty="0" smtClean="0"/>
              <a:t>сбор </a:t>
            </a:r>
            <a:r>
              <a:rPr lang="ru-RU" sz="2800" dirty="0"/>
              <a:t>и изучение информации;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800" dirty="0"/>
              <a:t>поиск оптимального способа достижения цели проекта (анализ альтернативных решений), построение алгоритма деятельности;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800" dirty="0"/>
              <a:t>составление плана реализации проекта: пошаговое планирование работ;  </a:t>
            </a:r>
            <a:endParaRPr lang="ru-RU" sz="2800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ru-RU" sz="2800" dirty="0" smtClean="0"/>
              <a:t>анализ </a:t>
            </a:r>
            <a:r>
              <a:rPr lang="ru-RU" sz="2800" dirty="0"/>
              <a:t>ресурсов.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786957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/>
              <a:t>Этапы работы над проектом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b="1" dirty="0" smtClean="0"/>
              <a:t>ПРАКТИЧЕСКИЙ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800" dirty="0"/>
              <a:t>выполнение запланированных технологических операций; </a:t>
            </a:r>
            <a:endParaRPr lang="ru-RU" sz="2800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ru-RU" sz="2800" dirty="0" smtClean="0"/>
              <a:t>текущий </a:t>
            </a:r>
            <a:r>
              <a:rPr lang="ru-RU" sz="2800" dirty="0"/>
              <a:t>контроль качества; </a:t>
            </a:r>
            <a:endParaRPr lang="ru-RU" sz="2800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ru-RU" sz="2800" dirty="0" smtClean="0"/>
              <a:t>внесение </a:t>
            </a:r>
            <a:r>
              <a:rPr lang="ru-RU" sz="2800" dirty="0"/>
              <a:t>(при необходимости) изменений в конструкцию и технологию</a:t>
            </a:r>
          </a:p>
        </p:txBody>
      </p:sp>
    </p:spTree>
    <p:extLst>
      <p:ext uri="{BB962C8B-B14F-4D97-AF65-F5344CB8AC3E}">
        <p14:creationId xmlns:p14="http://schemas.microsoft.com/office/powerpoint/2010/main" val="11298541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/>
              <a:t>Этапы работы над проектом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2800" b="1" dirty="0" smtClean="0"/>
              <a:t>ПРЕЗЕНТАЦИОННЫЙ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800" dirty="0" smtClean="0"/>
              <a:t>подготовка </a:t>
            </a:r>
            <a:r>
              <a:rPr lang="ru-RU" sz="2800" dirty="0"/>
              <a:t>презентационных материалов;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800" dirty="0" smtClean="0"/>
              <a:t>презентация </a:t>
            </a:r>
            <a:r>
              <a:rPr lang="ru-RU" sz="2800" dirty="0"/>
              <a:t>проекта;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800" dirty="0" smtClean="0"/>
              <a:t>изучение </a:t>
            </a:r>
            <a:r>
              <a:rPr lang="ru-RU" sz="2800" dirty="0"/>
              <a:t>возможностей использования результатов проекта (выставка, продажа, включение в банк проектов, публикация).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010989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/>
              <a:t>Этапы работы над проектом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2800" b="1" dirty="0" smtClean="0"/>
              <a:t>КОНТРОЛЬНЫЙ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800" dirty="0"/>
              <a:t>анализ результатов выполнения проекта; </a:t>
            </a:r>
            <a:endParaRPr lang="ru-RU" sz="2800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ru-RU" sz="2800" dirty="0" smtClean="0"/>
              <a:t>оценка </a:t>
            </a:r>
            <a:r>
              <a:rPr lang="ru-RU" sz="2800" dirty="0"/>
              <a:t>качества выполнения проекта. </a:t>
            </a:r>
          </a:p>
          <a:p>
            <a:pPr>
              <a:buFont typeface="Wingdings" panose="05000000000000000000" pitchFamily="2" charset="2"/>
              <a:buChar char="ü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169404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228600"/>
            <a:ext cx="8911687" cy="945573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Подготовительный этап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28800" y="1028700"/>
            <a:ext cx="10131136" cy="5715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b="1" dirty="0" smtClean="0"/>
              <a:t>Выбор темы:</a:t>
            </a:r>
          </a:p>
          <a:p>
            <a:pPr marL="0" indent="0">
              <a:buNone/>
            </a:pPr>
            <a:r>
              <a:rPr lang="ru-RU" sz="2000" dirty="0"/>
              <a:t>преподаватель предлагает список примерных тем для работы над </a:t>
            </a:r>
            <a:r>
              <a:rPr lang="ru-RU" sz="2000" dirty="0" smtClean="0"/>
              <a:t>проектами.</a:t>
            </a:r>
          </a:p>
          <a:p>
            <a:pPr marL="0" indent="0">
              <a:buNone/>
            </a:pPr>
            <a:r>
              <a:rPr lang="ru-RU" sz="2000" b="1" i="1" dirty="0"/>
              <a:t>Требования к теме: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000" dirty="0" smtClean="0"/>
              <a:t>формулировка </a:t>
            </a:r>
            <a:r>
              <a:rPr lang="ru-RU" sz="2000" dirty="0"/>
              <a:t>темы должна содержать какой-то спорный момент, подразумевать столкновение 	различных 	точек 	зрения 	на 	одну </a:t>
            </a:r>
            <a:r>
              <a:rPr lang="ru-RU" sz="2000" dirty="0" smtClean="0"/>
              <a:t>проблему; </a:t>
            </a:r>
            <a:r>
              <a:rPr lang="ru-RU" sz="2000" dirty="0"/>
              <a:t>	</a:t>
            </a:r>
            <a:endParaRPr lang="ru-RU" sz="20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ru-RU" sz="2000" dirty="0" smtClean="0"/>
              <a:t>проблема может </a:t>
            </a:r>
            <a:r>
              <a:rPr lang="ru-RU" sz="2000" dirty="0"/>
              <a:t>быть отражена уже в самом заглавии работы или в  его </a:t>
            </a:r>
            <a:r>
              <a:rPr lang="ru-RU" sz="2000" dirty="0" smtClean="0"/>
              <a:t>подзаголовках; </a:t>
            </a:r>
            <a:endParaRPr lang="ru-RU" sz="2000" dirty="0"/>
          </a:p>
          <a:p>
            <a:pPr>
              <a:buFont typeface="Wingdings" panose="05000000000000000000" pitchFamily="2" charset="2"/>
              <a:buChar char="Ø"/>
            </a:pPr>
            <a:r>
              <a:rPr lang="ru-RU" sz="2000" dirty="0"/>
              <a:t>название работы может и не включать в себя слово проблема, но, тем не менее, </a:t>
            </a:r>
            <a:r>
              <a:rPr lang="ru-RU" sz="2000" dirty="0" err="1"/>
              <a:t>проблемность</a:t>
            </a:r>
            <a:r>
              <a:rPr lang="ru-RU" sz="2000" dirty="0"/>
              <a:t> должна </a:t>
            </a:r>
            <a:r>
              <a:rPr lang="ru-RU" sz="2000" dirty="0" smtClean="0"/>
              <a:t>подразумеваться;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000" dirty="0" smtClean="0"/>
              <a:t>тема </a:t>
            </a:r>
            <a:r>
              <a:rPr lang="ru-RU" sz="2000" dirty="0"/>
              <a:t>должна быть </a:t>
            </a:r>
            <a:r>
              <a:rPr lang="ru-RU" sz="2000" dirty="0" smtClean="0"/>
              <a:t>конкретной, актуальной.</a:t>
            </a:r>
          </a:p>
          <a:p>
            <a:pPr marL="0" indent="0">
              <a:buNone/>
            </a:pPr>
            <a:r>
              <a:rPr lang="ru-RU" sz="2000" b="1" dirty="0" smtClean="0"/>
              <a:t>Формирование </a:t>
            </a:r>
            <a:r>
              <a:rPr lang="ru-RU" sz="2000" b="1" dirty="0"/>
              <a:t>проектных </a:t>
            </a:r>
            <a:r>
              <a:rPr lang="ru-RU" sz="2000" b="1" dirty="0" smtClean="0"/>
              <a:t>групп, </a:t>
            </a:r>
            <a:r>
              <a:rPr lang="ru-RU" sz="2000" b="1" dirty="0"/>
              <a:t>распределение задач (</a:t>
            </a:r>
            <a:r>
              <a:rPr lang="ru-RU" sz="2000" b="1" dirty="0" smtClean="0"/>
              <a:t>обязанностей) между </a:t>
            </a:r>
            <a:r>
              <a:rPr lang="ru-RU" sz="2000" b="1" dirty="0"/>
              <a:t>членами </a:t>
            </a:r>
            <a:r>
              <a:rPr lang="ru-RU" sz="2000" b="1" dirty="0" smtClean="0"/>
              <a:t>групп.</a:t>
            </a:r>
            <a:endParaRPr lang="ru-RU" sz="2000" b="1" dirty="0"/>
          </a:p>
          <a:p>
            <a:pPr marL="0" indent="0">
              <a:buNone/>
            </a:pPr>
            <a:endParaRPr lang="ru-RU" dirty="0"/>
          </a:p>
          <a:p>
            <a:pPr>
              <a:buFont typeface="Wingdings" panose="05000000000000000000" pitchFamily="2" charset="2"/>
              <a:buChar char="Ø"/>
            </a:pP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60204014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Wisp">
      <a:dk1>
        <a:sysClr val="windowText" lastClr="000000"/>
      </a:dk1>
      <a:lt1>
        <a:sysClr val="window" lastClr="FFFFFF"/>
      </a:lt1>
      <a:dk2>
        <a:srgbClr val="647252"/>
      </a:dk2>
      <a:lt2>
        <a:srgbClr val="EAE8CF"/>
      </a:lt2>
      <a:accent1>
        <a:srgbClr val="E78712"/>
      </a:accent1>
      <a:accent2>
        <a:srgbClr val="B73C26"/>
      </a:accent2>
      <a:accent3>
        <a:srgbClr val="865331"/>
      </a:accent3>
      <a:accent4>
        <a:srgbClr val="B38648"/>
      </a:accent4>
      <a:accent5>
        <a:srgbClr val="BBB473"/>
      </a:accent5>
      <a:accent6>
        <a:srgbClr val="849276"/>
      </a:accent6>
      <a:hlink>
        <a:srgbClr val="FDAB2A"/>
      </a:hlink>
      <a:folHlink>
        <a:srgbClr val="CCB182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54F6613E-5ED7-40ED-90A8-F639BE712C0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257</TotalTime>
  <Words>1762</Words>
  <Application>Microsoft Office PowerPoint</Application>
  <PresentationFormat>Широкоэкранный</PresentationFormat>
  <Paragraphs>254</Paragraphs>
  <Slides>35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35</vt:i4>
      </vt:variant>
    </vt:vector>
  </HeadingPairs>
  <TitlesOfParts>
    <vt:vector size="41" baseType="lpstr">
      <vt:lpstr>Arial</vt:lpstr>
      <vt:lpstr>Century Gothic</vt:lpstr>
      <vt:lpstr>Times New Roman</vt:lpstr>
      <vt:lpstr>Wingdings</vt:lpstr>
      <vt:lpstr>Wingdings 3</vt:lpstr>
      <vt:lpstr>Легкий дым</vt:lpstr>
      <vt:lpstr>Этапы работы над проектом</vt:lpstr>
      <vt:lpstr>Структура проекта</vt:lpstr>
      <vt:lpstr>Структура проекта (продолжение)</vt:lpstr>
      <vt:lpstr>Этапы работы над проектом  </vt:lpstr>
      <vt:lpstr>Этапы работы над проектом</vt:lpstr>
      <vt:lpstr>Этапы работы над проектом</vt:lpstr>
      <vt:lpstr>Этапы работы над проектом</vt:lpstr>
      <vt:lpstr>Этапы работы над проектом</vt:lpstr>
      <vt:lpstr>Подготовительный этап</vt:lpstr>
      <vt:lpstr>Поисковый этап</vt:lpstr>
      <vt:lpstr>Поисковый этап (продолжение)</vt:lpstr>
      <vt:lpstr>Поисковый этап (продолжение)</vt:lpstr>
      <vt:lpstr>Аналитический этап</vt:lpstr>
      <vt:lpstr>Аналитический этап (продолжение)</vt:lpstr>
      <vt:lpstr>Этапы работы над проектом (продолжение)  </vt:lpstr>
      <vt:lpstr>Практический этап</vt:lpstr>
      <vt:lpstr>Как составить план исследовательской работы?  </vt:lpstr>
      <vt:lpstr>Методы исследования:  </vt:lpstr>
      <vt:lpstr>Основные особенности методов исследования</vt:lpstr>
      <vt:lpstr>Основные особенности методов исследования</vt:lpstr>
      <vt:lpstr>Основные особенности методов исследования</vt:lpstr>
      <vt:lpstr>Основные особенности методов исследования</vt:lpstr>
      <vt:lpstr>Основные особенности методов исследования</vt:lpstr>
      <vt:lpstr>Основные особенности методов исследования</vt:lpstr>
      <vt:lpstr>Основные особенности методов исследования</vt:lpstr>
      <vt:lpstr>К концу практического этапа должны быть:</vt:lpstr>
      <vt:lpstr>Презентационный этап  </vt:lpstr>
      <vt:lpstr>Подготовка к защите  </vt:lpstr>
      <vt:lpstr>Для защиты потребуется:  </vt:lpstr>
      <vt:lpstr>Для защиты потребуется:  </vt:lpstr>
      <vt:lpstr>Для защиты потребуется:  </vt:lpstr>
      <vt:lpstr>Для защиты потребуется:  </vt:lpstr>
      <vt:lpstr>Для защиты потребуется:  </vt:lpstr>
      <vt:lpstr>Для защиты потребуется:  </vt:lpstr>
      <vt:lpstr>Контрольный этап 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Этапы работы над проектом</dc:title>
  <dc:creator>Огорельцева Марина Геннадьевна</dc:creator>
  <cp:lastModifiedBy>Огорельцева Марина Геннадьевна</cp:lastModifiedBy>
  <cp:revision>25</cp:revision>
  <dcterms:created xsi:type="dcterms:W3CDTF">2017-10-12T12:59:45Z</dcterms:created>
  <dcterms:modified xsi:type="dcterms:W3CDTF">2017-10-20T09:07:49Z</dcterms:modified>
</cp:coreProperties>
</file>